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1"/>
  </p:notesMasterIdLst>
  <p:sldIdLst>
    <p:sldId id="256" r:id="rId2"/>
    <p:sldId id="284" r:id="rId3"/>
    <p:sldId id="285" r:id="rId4"/>
    <p:sldId id="269" r:id="rId5"/>
    <p:sldId id="268" r:id="rId6"/>
    <p:sldId id="270" r:id="rId7"/>
    <p:sldId id="271" r:id="rId8"/>
    <p:sldId id="274" r:id="rId9"/>
    <p:sldId id="282" r:id="rId10"/>
    <p:sldId id="275" r:id="rId11"/>
    <p:sldId id="276" r:id="rId12"/>
    <p:sldId id="277" r:id="rId13"/>
    <p:sldId id="278" r:id="rId14"/>
    <p:sldId id="279" r:id="rId15"/>
    <p:sldId id="280" r:id="rId16"/>
    <p:sldId id="258" r:id="rId17"/>
    <p:sldId id="260" r:id="rId18"/>
    <p:sldId id="261" r:id="rId19"/>
    <p:sldId id="262" r:id="rId20"/>
    <p:sldId id="263" r:id="rId21"/>
    <p:sldId id="264" r:id="rId22"/>
    <p:sldId id="265" r:id="rId23"/>
    <p:sldId id="266" r:id="rId24"/>
    <p:sldId id="267" r:id="rId25"/>
    <p:sldId id="272" r:id="rId26"/>
    <p:sldId id="283"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7" d="100"/>
          <a:sy n="107" d="100"/>
        </p:scale>
        <p:origin x="84"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14A02-B4C9-4200-B986-49D0E9AB15D2}" type="datetimeFigureOut">
              <a:rPr lang="el-GR" smtClean="0"/>
              <a:t>4/1/2024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A4090-5BD2-49EF-91CA-F0E088AB0199}" type="slidenum">
              <a:rPr lang="el-GR" smtClean="0"/>
              <a:t>‹#›</a:t>
            </a:fld>
            <a:endParaRPr lang="el-GR"/>
          </a:p>
        </p:txBody>
      </p:sp>
    </p:spTree>
    <p:extLst>
      <p:ext uri="{BB962C8B-B14F-4D97-AF65-F5344CB8AC3E}">
        <p14:creationId xmlns:p14="http://schemas.microsoft.com/office/powerpoint/2010/main" val="2009453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226D345-7602-4F5E-A6B4-B67B1DEB88ED}" type="datetimeFigureOut">
              <a:rPr lang="el-GR" smtClean="0"/>
              <a:t>4/1/2024</a:t>
            </a:fld>
            <a:endParaRPr lang="el-GR"/>
          </a:p>
        </p:txBody>
      </p:sp>
      <p:sp>
        <p:nvSpPr>
          <p:cNvPr id="5" name="Footer Placeholder 4"/>
          <p:cNvSpPr>
            <a:spLocks noGrp="1"/>
          </p:cNvSpPr>
          <p:nvPr>
            <p:ph type="ftr" sz="quarter" idx="11"/>
          </p:nvPr>
        </p:nvSpPr>
        <p:spPr>
          <a:xfrm>
            <a:off x="1371600" y="4323845"/>
            <a:ext cx="6400800" cy="365125"/>
          </a:xfrm>
        </p:spPr>
        <p:txBody>
          <a:bodyPr/>
          <a:lstStyle/>
          <a:p>
            <a:endParaRPr lang="el-GR"/>
          </a:p>
        </p:txBody>
      </p:sp>
      <p:sp>
        <p:nvSpPr>
          <p:cNvPr id="6" name="Slide Number Placeholder 5"/>
          <p:cNvSpPr>
            <a:spLocks noGrp="1"/>
          </p:cNvSpPr>
          <p:nvPr>
            <p:ph type="sldNum" sz="quarter" idx="12"/>
          </p:nvPr>
        </p:nvSpPr>
        <p:spPr>
          <a:xfrm>
            <a:off x="8077200" y="1430866"/>
            <a:ext cx="2743200" cy="365125"/>
          </a:xfrm>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1434854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7226D345-7602-4F5E-A6B4-B67B1DEB88ED}" type="datetimeFigureOut">
              <a:rPr lang="el-GR" smtClean="0"/>
              <a:t>4/1/2024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269761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Τίτλος και λεζάντα">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226D345-7602-4F5E-A6B4-B67B1DEB88ED}" type="datetimeFigureOut">
              <a:rPr lang="el-GR" smtClean="0"/>
              <a:t>4/1/2024</a:t>
            </a:fld>
            <a:endParaRPr lang="el-GR"/>
          </a:p>
        </p:txBody>
      </p:sp>
      <p:sp>
        <p:nvSpPr>
          <p:cNvPr id="6" name="Footer Placeholder 5"/>
          <p:cNvSpPr>
            <a:spLocks noGrp="1"/>
          </p:cNvSpPr>
          <p:nvPr>
            <p:ph type="ftr" sz="quarter" idx="11"/>
          </p:nvPr>
        </p:nvSpPr>
        <p:spPr>
          <a:xfrm>
            <a:off x="685800" y="379941"/>
            <a:ext cx="6991492" cy="365125"/>
          </a:xfrm>
        </p:spPr>
        <p:txBody>
          <a:bodyPr/>
          <a:lstStyle/>
          <a:p>
            <a:endParaRPr lang="el-GR"/>
          </a:p>
        </p:txBody>
      </p:sp>
      <p:sp>
        <p:nvSpPr>
          <p:cNvPr id="7" name="Slide Number Placeholder 6"/>
          <p:cNvSpPr>
            <a:spLocks noGrp="1"/>
          </p:cNvSpPr>
          <p:nvPr>
            <p:ph type="sldNum" sz="quarter" idx="12"/>
          </p:nvPr>
        </p:nvSpPr>
        <p:spPr>
          <a:xfrm>
            <a:off x="10862452" y="381000"/>
            <a:ext cx="643748" cy="365125"/>
          </a:xfrm>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3289644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Εισαγωγικά με λεζάντα">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l-GR"/>
              <a:t>Κάντε κλικ για να επεξεργαστείτε τον τίτλο υποδείγματος</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226D345-7602-4F5E-A6B4-B67B1DEB88ED}" type="datetimeFigureOut">
              <a:rPr lang="el-GR" smtClean="0"/>
              <a:t>4/1/2024</a:t>
            </a:fld>
            <a:endParaRPr lang="el-GR"/>
          </a:p>
        </p:txBody>
      </p:sp>
      <p:sp>
        <p:nvSpPr>
          <p:cNvPr id="6" name="Footer Placeholder 5"/>
          <p:cNvSpPr>
            <a:spLocks noGrp="1"/>
          </p:cNvSpPr>
          <p:nvPr>
            <p:ph type="ftr" sz="quarter" idx="11"/>
          </p:nvPr>
        </p:nvSpPr>
        <p:spPr>
          <a:xfrm>
            <a:off x="685800" y="379941"/>
            <a:ext cx="6991492" cy="365125"/>
          </a:xfrm>
        </p:spPr>
        <p:txBody>
          <a:bodyPr/>
          <a:lstStyle/>
          <a:p>
            <a:endParaRPr lang="el-GR"/>
          </a:p>
        </p:txBody>
      </p:sp>
      <p:sp>
        <p:nvSpPr>
          <p:cNvPr id="7" name="Slide Number Placeholder 6"/>
          <p:cNvSpPr>
            <a:spLocks noGrp="1"/>
          </p:cNvSpPr>
          <p:nvPr>
            <p:ph type="sldNum" sz="quarter" idx="12"/>
          </p:nvPr>
        </p:nvSpPr>
        <p:spPr>
          <a:xfrm>
            <a:off x="10862452" y="381000"/>
            <a:ext cx="643748" cy="365125"/>
          </a:xfrm>
        </p:spPr>
        <p:txBody>
          <a:bodyPr/>
          <a:lstStyle/>
          <a:p>
            <a:fld id="{92754207-0560-4695-9497-C8B137318198}" type="slidenum">
              <a:rPr lang="el-GR" smtClean="0"/>
              <a:t>‹#›</a:t>
            </a:fld>
            <a:endParaRPr lang="el-G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27996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Κάρτα ονόματος">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226D345-7602-4F5E-A6B4-B67B1DEB88ED}" type="datetimeFigureOut">
              <a:rPr lang="el-GR" smtClean="0"/>
              <a:t>4/1/2024</a:t>
            </a:fld>
            <a:endParaRPr lang="el-GR"/>
          </a:p>
        </p:txBody>
      </p:sp>
      <p:sp>
        <p:nvSpPr>
          <p:cNvPr id="6" name="Footer Placeholder 5"/>
          <p:cNvSpPr>
            <a:spLocks noGrp="1"/>
          </p:cNvSpPr>
          <p:nvPr>
            <p:ph type="ftr" sz="quarter" idx="11"/>
          </p:nvPr>
        </p:nvSpPr>
        <p:spPr>
          <a:xfrm>
            <a:off x="685800" y="378883"/>
            <a:ext cx="6991492" cy="365125"/>
          </a:xfrm>
        </p:spPr>
        <p:txBody>
          <a:bodyPr/>
          <a:lstStyle/>
          <a:p>
            <a:endParaRPr lang="el-GR"/>
          </a:p>
        </p:txBody>
      </p:sp>
      <p:sp>
        <p:nvSpPr>
          <p:cNvPr id="7" name="Slide Number Placeholder 6"/>
          <p:cNvSpPr>
            <a:spLocks noGrp="1"/>
          </p:cNvSpPr>
          <p:nvPr>
            <p:ph type="sldNum" sz="quarter" idx="12"/>
          </p:nvPr>
        </p:nvSpPr>
        <p:spPr>
          <a:xfrm>
            <a:off x="10862452" y="381000"/>
            <a:ext cx="643748" cy="365125"/>
          </a:xfrm>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3242996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στήλες">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l-GR"/>
              <a:t>Κάντε κλικ για να επεξεργαστείτε τον τίτλο υποδείγματος</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7226D345-7602-4F5E-A6B4-B67B1DEB88ED}" type="datetimeFigureOut">
              <a:rPr lang="el-GR" smtClean="0"/>
              <a:t>4/1/2024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2375647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l-GR"/>
              <a:t>Κάντε κλικ για να επεξεργαστείτε τον τίτλο υποδείγματος</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7226D345-7602-4F5E-A6B4-B67B1DEB88ED}" type="datetimeFigureOut">
              <a:rPr lang="el-GR" smtClean="0"/>
              <a:t>4/1/2024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3181909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7226D345-7602-4F5E-A6B4-B67B1DEB88ED}" type="datetimeFigureOut">
              <a:rPr lang="el-GR" smtClean="0"/>
              <a:t>4/1/2024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2129863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226D345-7602-4F5E-A6B4-B67B1DEB88ED}" type="datetimeFigureOut">
              <a:rPr lang="el-GR" smtClean="0"/>
              <a:t>4/1/2024</a:t>
            </a:fld>
            <a:endParaRPr lang="el-GR"/>
          </a:p>
        </p:txBody>
      </p:sp>
      <p:sp>
        <p:nvSpPr>
          <p:cNvPr id="5" name="Footer Placeholder 4"/>
          <p:cNvSpPr>
            <a:spLocks noGrp="1"/>
          </p:cNvSpPr>
          <p:nvPr>
            <p:ph type="ftr" sz="quarter" idx="11"/>
          </p:nvPr>
        </p:nvSpPr>
        <p:spPr>
          <a:xfrm>
            <a:off x="685800" y="381000"/>
            <a:ext cx="6991492" cy="365125"/>
          </a:xfrm>
        </p:spPr>
        <p:txBody>
          <a:bodyPr/>
          <a:lstStyle/>
          <a:p>
            <a:endParaRPr lang="el-GR"/>
          </a:p>
        </p:txBody>
      </p:sp>
      <p:sp>
        <p:nvSpPr>
          <p:cNvPr id="6" name="Slide Number Placeholder 5"/>
          <p:cNvSpPr>
            <a:spLocks noGrp="1"/>
          </p:cNvSpPr>
          <p:nvPr>
            <p:ph type="sldNum" sz="quarter" idx="12"/>
          </p:nvPr>
        </p:nvSpPr>
        <p:spPr>
          <a:xfrm>
            <a:off x="10862452" y="381000"/>
            <a:ext cx="643748" cy="365125"/>
          </a:xfrm>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1504272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7226D345-7602-4F5E-A6B4-B67B1DEB88ED}" type="datetimeFigureOut">
              <a:rPr lang="el-GR" smtClean="0"/>
              <a:t>4/1/2024</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2070681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226D345-7602-4F5E-A6B4-B67B1DEB88ED}" type="datetimeFigureOut">
              <a:rPr lang="el-GR" smtClean="0"/>
              <a:t>4/1/2024</a:t>
            </a:fld>
            <a:endParaRPr lang="el-GR"/>
          </a:p>
        </p:txBody>
      </p:sp>
      <p:sp>
        <p:nvSpPr>
          <p:cNvPr id="5" name="Footer Placeholder 4"/>
          <p:cNvSpPr>
            <a:spLocks noGrp="1"/>
          </p:cNvSpPr>
          <p:nvPr>
            <p:ph type="ftr" sz="quarter" idx="11"/>
          </p:nvPr>
        </p:nvSpPr>
        <p:spPr>
          <a:xfrm>
            <a:off x="685800" y="381001"/>
            <a:ext cx="6991492" cy="364065"/>
          </a:xfrm>
        </p:spPr>
        <p:txBody>
          <a:bodyPr/>
          <a:lstStyle/>
          <a:p>
            <a:endParaRPr lang="el-GR"/>
          </a:p>
        </p:txBody>
      </p:sp>
      <p:sp>
        <p:nvSpPr>
          <p:cNvPr id="6" name="Slide Number Placeholder 5"/>
          <p:cNvSpPr>
            <a:spLocks noGrp="1"/>
          </p:cNvSpPr>
          <p:nvPr>
            <p:ph type="sldNum" sz="quarter" idx="12"/>
          </p:nvPr>
        </p:nvSpPr>
        <p:spPr>
          <a:xfrm>
            <a:off x="10862452" y="381000"/>
            <a:ext cx="643748" cy="365125"/>
          </a:xfrm>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2324178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7226D345-7602-4F5E-A6B4-B67B1DEB88ED}" type="datetimeFigureOut">
              <a:rPr lang="el-GR" smtClean="0"/>
              <a:t>4/1/2024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400532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685800" y="3132666"/>
            <a:ext cx="5311775" cy="3086019"/>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172200" y="3132666"/>
            <a:ext cx="5334000" cy="3086019"/>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7226D345-7602-4F5E-A6B4-B67B1DEB88ED}" type="datetimeFigureOut">
              <a:rPr lang="el-GR" smtClean="0"/>
              <a:t>4/1/2024</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4284201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7226D345-7602-4F5E-A6B4-B67B1DEB88ED}" type="datetimeFigureOut">
              <a:rPr lang="el-GR" smtClean="0"/>
              <a:t>4/1/2024</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33320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6D345-7602-4F5E-A6B4-B67B1DEB88ED}" type="datetimeFigureOut">
              <a:rPr lang="el-GR" smtClean="0"/>
              <a:t>4/1/2024</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3201516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7226D345-7602-4F5E-A6B4-B67B1DEB88ED}" type="datetimeFigureOut">
              <a:rPr lang="el-GR" smtClean="0"/>
              <a:t>4/1/2024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3602847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7226D345-7602-4F5E-A6B4-B67B1DEB88ED}" type="datetimeFigureOut">
              <a:rPr lang="el-GR" smtClean="0"/>
              <a:t>4/1/2024</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2754207-0560-4695-9497-C8B137318198}" type="slidenum">
              <a:rPr lang="el-GR" smtClean="0"/>
              <a:t>‹#›</a:t>
            </a:fld>
            <a:endParaRPr lang="el-GR"/>
          </a:p>
        </p:txBody>
      </p:sp>
    </p:spTree>
    <p:extLst>
      <p:ext uri="{BB962C8B-B14F-4D97-AF65-F5344CB8AC3E}">
        <p14:creationId xmlns:p14="http://schemas.microsoft.com/office/powerpoint/2010/main" val="1251775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226D345-7602-4F5E-A6B4-B67B1DEB88ED}" type="datetimeFigureOut">
              <a:rPr lang="el-GR" smtClean="0"/>
              <a:t>4/1/2024</a:t>
            </a:fld>
            <a:endParaRPr lang="el-G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2754207-0560-4695-9497-C8B137318198}" type="slidenum">
              <a:rPr lang="el-GR" smtClean="0"/>
              <a:t>‹#›</a:t>
            </a:fld>
            <a:endParaRPr lang="el-GR"/>
          </a:p>
        </p:txBody>
      </p:sp>
    </p:spTree>
    <p:extLst>
      <p:ext uri="{BB962C8B-B14F-4D97-AF65-F5344CB8AC3E}">
        <p14:creationId xmlns:p14="http://schemas.microsoft.com/office/powerpoint/2010/main" val="366718752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4C84869-60AC-41F6-B765-8E475519F747}"/>
              </a:ext>
            </a:extLst>
          </p:cNvPr>
          <p:cNvSpPr>
            <a:spLocks noGrp="1"/>
          </p:cNvSpPr>
          <p:nvPr>
            <p:ph type="ctrTitle"/>
          </p:nvPr>
        </p:nvSpPr>
        <p:spPr/>
        <p:txBody>
          <a:bodyPr/>
          <a:lstStyle/>
          <a:p>
            <a:r>
              <a:rPr lang="en-US" dirty="0"/>
              <a:t>Pattern Recognition Assignment</a:t>
            </a:r>
            <a:endParaRPr lang="el-GR" dirty="0"/>
          </a:p>
        </p:txBody>
      </p:sp>
      <p:sp>
        <p:nvSpPr>
          <p:cNvPr id="3" name="Υπότιτλος 2">
            <a:extLst>
              <a:ext uri="{FF2B5EF4-FFF2-40B4-BE49-F238E27FC236}">
                <a16:creationId xmlns:a16="http://schemas.microsoft.com/office/drawing/2014/main" id="{62CB2019-7CAA-4E7C-129F-6757C47B8719}"/>
              </a:ext>
            </a:extLst>
          </p:cNvPr>
          <p:cNvSpPr>
            <a:spLocks noGrp="1"/>
          </p:cNvSpPr>
          <p:nvPr>
            <p:ph type="subTitle" idx="1"/>
          </p:nvPr>
        </p:nvSpPr>
        <p:spPr>
          <a:xfrm>
            <a:off x="1371600" y="3632200"/>
            <a:ext cx="9448800" cy="1182687"/>
          </a:xfrm>
        </p:spPr>
        <p:txBody>
          <a:bodyPr>
            <a:normAutofit fontScale="47500" lnSpcReduction="20000"/>
          </a:bodyPr>
          <a:lstStyle/>
          <a:p>
            <a:r>
              <a:rPr lang="en-US" sz="5600" dirty="0">
                <a:solidFill>
                  <a:srgbClr val="FFC000"/>
                </a:solidFill>
              </a:rPr>
              <a:t>Team 30</a:t>
            </a:r>
          </a:p>
          <a:p>
            <a:r>
              <a:rPr lang="en-US" sz="4500" dirty="0" err="1"/>
              <a:t>Antonios</a:t>
            </a:r>
            <a:r>
              <a:rPr lang="en-US" sz="4500" dirty="0"/>
              <a:t> Antoniou 9482</a:t>
            </a:r>
          </a:p>
          <a:p>
            <a:r>
              <a:rPr lang="en-US" sz="4500" dirty="0"/>
              <a:t>Konstantinos Kalamaras 9716</a:t>
            </a:r>
            <a:endParaRPr lang="el-GR" sz="4500" dirty="0"/>
          </a:p>
        </p:txBody>
      </p:sp>
    </p:spTree>
    <p:extLst>
      <p:ext uri="{BB962C8B-B14F-4D97-AF65-F5344CB8AC3E}">
        <p14:creationId xmlns:p14="http://schemas.microsoft.com/office/powerpoint/2010/main" val="1272677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2D7095D9-ABBB-139E-8D80-8AFFC978D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873" y="1233837"/>
            <a:ext cx="4674426" cy="4708566"/>
          </a:xfrm>
          <a:prstGeom prst="rect">
            <a:avLst/>
          </a:prstGeom>
        </p:spPr>
      </p:pic>
      <p:sp>
        <p:nvSpPr>
          <p:cNvPr id="7" name="TextBox 6">
            <a:extLst>
              <a:ext uri="{FF2B5EF4-FFF2-40B4-BE49-F238E27FC236}">
                <a16:creationId xmlns:a16="http://schemas.microsoft.com/office/drawing/2014/main" id="{435BB8D7-22F7-3FDF-E04A-128B0953E6AA}"/>
              </a:ext>
            </a:extLst>
          </p:cNvPr>
          <p:cNvSpPr txBox="1"/>
          <p:nvPr/>
        </p:nvSpPr>
        <p:spPr>
          <a:xfrm>
            <a:off x="427512" y="1603169"/>
            <a:ext cx="6988628" cy="369332"/>
          </a:xfrm>
          <a:prstGeom prst="rect">
            <a:avLst/>
          </a:prstGeom>
          <a:noFill/>
        </p:spPr>
        <p:txBody>
          <a:bodyPr wrap="square" rtlCol="0">
            <a:spAutoFit/>
          </a:bodyPr>
          <a:lstStyle/>
          <a:p>
            <a:r>
              <a:rPr lang="en-US" dirty="0"/>
              <a:t> </a:t>
            </a:r>
            <a:endParaRPr lang="el-GR"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90FD72-E65B-0E9B-CD37-0946B21578AD}"/>
                  </a:ext>
                </a:extLst>
              </p:cNvPr>
              <p:cNvSpPr txBox="1"/>
              <p:nvPr/>
            </p:nvSpPr>
            <p:spPr>
              <a:xfrm>
                <a:off x="380010" y="2151278"/>
                <a:ext cx="6026727" cy="2555443"/>
              </a:xfrm>
              <a:prstGeom prst="rect">
                <a:avLst/>
              </a:prstGeom>
              <a:noFill/>
            </p:spPr>
            <p:txBody>
              <a:bodyPr wrap="square" rtlCol="0">
                <a:spAutoFit/>
              </a:bodyPr>
              <a:lstStyle/>
              <a:p>
                <a:r>
                  <a:rPr lang="en-US" dirty="0"/>
                  <a:t>Dealing with the first case (same covariance table) , we create the </a:t>
                </a:r>
                <a:r>
                  <a:rPr lang="en-US" dirty="0" err="1"/>
                  <a:t>one_cov_matrix_predict</a:t>
                </a:r>
                <a:r>
                  <a:rPr lang="en-US" dirty="0"/>
                  <a:t> , to help us classify our datapoints. Now , our samples fall in a hyper-ellipsoidal clusters of equal size and same shape centered about the mean vector </a:t>
                </a:r>
                <a14:m>
                  <m:oMath xmlns:m="http://schemas.openxmlformats.org/officeDocument/2006/math">
                    <m:sSub>
                      <m:sSubPr>
                        <m:ctrlPr>
                          <a:rPr lang="en-US" i="1" smtClean="0">
                            <a:latin typeface="Cambria Math" panose="02040503050406030204" pitchFamily="18" charset="0"/>
                          </a:rPr>
                        </m:ctrlPr>
                      </m:sSubPr>
                      <m:e>
                        <m:r>
                          <a:rPr lang="el-GR" b="0" i="1" smtClean="0">
                            <a:latin typeface="Cambria Math" panose="02040503050406030204" pitchFamily="18" charset="0"/>
                          </a:rPr>
                          <m:t>𝜇</m:t>
                        </m:r>
                      </m:e>
                      <m:sub>
                        <m:r>
                          <a:rPr lang="en-US" b="0" i="1" smtClean="0">
                            <a:latin typeface="Cambria Math" panose="02040503050406030204" pitchFamily="18" charset="0"/>
                          </a:rPr>
                          <m:t>𝑖</m:t>
                        </m:r>
                      </m:sub>
                    </m:sSub>
                  </m:oMath>
                </a14:m>
                <a:r>
                  <a:rPr lang="el-GR" dirty="0"/>
                  <a:t> </a:t>
                </a:r>
                <a:r>
                  <a:rPr lang="en-US" dirty="0"/>
                  <a:t>and the discriminant function is simplified into :</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d>
                                <m:dPr>
                                  <m:ctrlPr>
                                    <a:rPr lang="en-US" i="1">
                                      <a:latin typeface="Cambria Math" panose="02040503050406030204" pitchFamily="18" charset="0"/>
                                    </a:rPr>
                                  </m:ctrlPr>
                                </m:dPr>
                                <m:e>
                                  <m:r>
                                    <a:rPr lang="pt-BR"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𝜇</m:t>
                                      </m:r>
                                    </m:e>
                                    <m:sub>
                                      <m:r>
                                        <a:rPr lang="en-US" i="1">
                                          <a:latin typeface="Cambria Math" panose="02040503050406030204" pitchFamily="18" charset="0"/>
                                        </a:rPr>
                                        <m:t>𝑖</m:t>
                                      </m:r>
                                    </m:sub>
                                  </m:sSub>
                                </m:e>
                              </m:d>
                            </m:e>
                            <m:sup>
                              <m:r>
                                <a:rPr lang="en-US" i="1">
                                  <a:latin typeface="Cambria Math" panose="02040503050406030204" pitchFamily="18" charset="0"/>
                                </a:rPr>
                                <m:t>𝑡</m:t>
                              </m:r>
                            </m:sup>
                          </m:sSup>
                          <m:sSubSup>
                            <m:sSubSupPr>
                              <m:ctrlPr>
                                <a:rPr lang="pt-BR" i="1">
                                  <a:latin typeface="Cambria Math" panose="02040503050406030204" pitchFamily="18" charset="0"/>
                                </a:rPr>
                              </m:ctrlPr>
                            </m:sSubSupPr>
                            <m:e>
                              <m:r>
                                <m:rPr>
                                  <m:sty m:val="p"/>
                                </m:rPr>
                                <a:rPr lang="el-GR">
                                  <a:latin typeface="Cambria Math" panose="02040503050406030204" pitchFamily="18" charset="0"/>
                                </a:rPr>
                                <m:t>Σ</m:t>
                              </m:r>
                            </m:e>
                            <m:sub>
                              <m:r>
                                <a:rPr lang="en-US" i="1">
                                  <a:latin typeface="Cambria Math" panose="02040503050406030204" pitchFamily="18" charset="0"/>
                                </a:rPr>
                                <m:t>𝑖</m:t>
                              </m:r>
                            </m:sub>
                            <m:sup>
                              <m:r>
                                <a:rPr lang="en-US" i="1">
                                  <a:latin typeface="Cambria Math" panose="02040503050406030204" pitchFamily="18" charset="0"/>
                                </a:rPr>
                                <m:t>−1</m:t>
                              </m:r>
                            </m:sup>
                          </m:sSubSup>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rPr>
                                    <m:t>𝜇</m:t>
                                  </m:r>
                                </m:e>
                                <m:sub>
                                  <m:r>
                                    <a:rPr lang="en-US" i="1">
                                      <a:latin typeface="Cambria Math" panose="02040503050406030204" pitchFamily="18" charset="0"/>
                                    </a:rPr>
                                    <m:t>𝑖</m:t>
                                  </m:r>
                                </m:sub>
                              </m:sSub>
                            </m:e>
                          </m:d>
                          <m:r>
                            <a:rPr lang="el-GR" i="1">
                              <a:latin typeface="Cambria Math" panose="02040503050406030204" pitchFamily="18" charset="0"/>
                            </a:rPr>
                            <m:t>+</m:t>
                          </m:r>
                          <m:r>
                            <a:rPr lang="en-US" i="1">
                              <a:latin typeface="Cambria Math" panose="02040503050406030204" pitchFamily="18" charset="0"/>
                            </a:rPr>
                            <m:t>𝑙𝑛𝑃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l-GR" i="1">
                                      <a:latin typeface="Cambria Math" panose="02040503050406030204" pitchFamily="18" charset="0"/>
                                    </a:rPr>
                                    <m:t>𝜔</m:t>
                                  </m:r>
                                </m:e>
                                <m:sub>
                                  <m:r>
                                    <a:rPr lang="en-US" i="1">
                                      <a:latin typeface="Cambria Math" panose="02040503050406030204" pitchFamily="18" charset="0"/>
                                    </a:rPr>
                                    <m:t>𝑖</m:t>
                                  </m:r>
                                </m:sub>
                              </m:sSub>
                            </m:e>
                          </m:d>
                          <m:r>
                            <a:rPr lang="en-US" i="1">
                              <a:latin typeface="Cambria Math" panose="02040503050406030204" pitchFamily="18" charset="0"/>
                            </a:rPr>
                            <m:t> </m:t>
                          </m:r>
                        </m:e>
                        <m:sup/>
                      </m:sSup>
                    </m:oMath>
                  </m:oMathPara>
                </a14:m>
                <a:endParaRPr lang="el-GR" dirty="0"/>
              </a:p>
            </p:txBody>
          </p:sp>
        </mc:Choice>
        <mc:Fallback xmlns="">
          <p:sp>
            <p:nvSpPr>
              <p:cNvPr id="10" name="TextBox 9">
                <a:extLst>
                  <a:ext uri="{FF2B5EF4-FFF2-40B4-BE49-F238E27FC236}">
                    <a16:creationId xmlns:a16="http://schemas.microsoft.com/office/drawing/2014/main" id="{0690FD72-E65B-0E9B-CD37-0946B21578AD}"/>
                  </a:ext>
                </a:extLst>
              </p:cNvPr>
              <p:cNvSpPr txBox="1">
                <a:spLocks noRot="1" noChangeAspect="1" noMove="1" noResize="1" noEditPoints="1" noAdjustHandles="1" noChangeArrowheads="1" noChangeShapeType="1" noTextEdit="1"/>
              </p:cNvSpPr>
              <p:nvPr/>
            </p:nvSpPr>
            <p:spPr>
              <a:xfrm>
                <a:off x="380010" y="2151278"/>
                <a:ext cx="6026727" cy="2555443"/>
              </a:xfrm>
              <a:prstGeom prst="rect">
                <a:avLst/>
              </a:prstGeom>
              <a:blipFill>
                <a:blip r:embed="rId3"/>
                <a:stretch>
                  <a:fillRect l="-809" t="-1432" r="-1112"/>
                </a:stretch>
              </a:blipFill>
            </p:spPr>
            <p:txBody>
              <a:bodyPr/>
              <a:lstStyle/>
              <a:p>
                <a:r>
                  <a:rPr lang="el-GR">
                    <a:noFill/>
                  </a:rPr>
                  <a:t> </a:t>
                </a:r>
              </a:p>
            </p:txBody>
          </p:sp>
        </mc:Fallback>
      </mc:AlternateContent>
    </p:spTree>
    <p:extLst>
      <p:ext uri="{BB962C8B-B14F-4D97-AF65-F5344CB8AC3E}">
        <p14:creationId xmlns:p14="http://schemas.microsoft.com/office/powerpoint/2010/main" val="3023966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55BFC2C9-8444-B280-3606-DB0286565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054" y="1106179"/>
            <a:ext cx="5492338" cy="478814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A82234-C313-968D-6732-54639097010F}"/>
                  </a:ext>
                </a:extLst>
              </p:cNvPr>
              <p:cNvSpPr txBox="1"/>
              <p:nvPr/>
            </p:nvSpPr>
            <p:spPr>
              <a:xfrm>
                <a:off x="362196" y="2107869"/>
                <a:ext cx="5913913" cy="3380926"/>
              </a:xfrm>
              <a:prstGeom prst="rect">
                <a:avLst/>
              </a:prstGeom>
              <a:noFill/>
            </p:spPr>
            <p:txBody>
              <a:bodyPr wrap="square" rtlCol="0">
                <a:spAutoFit/>
              </a:bodyPr>
              <a:lstStyle/>
              <a:p>
                <a:r>
                  <a:rPr lang="en-US" dirty="0"/>
                  <a:t>Moving on to the second case (different covariance tables) , we create the </a:t>
                </a:r>
                <a:r>
                  <a:rPr lang="en-US" dirty="0" err="1"/>
                  <a:t>individual_cov_matrices_predict</a:t>
                </a:r>
                <a:r>
                  <a:rPr lang="en-US" dirty="0"/>
                  <a:t> , to help us classify our datapoints. In this case , the decision surfaces are hyperquadrics and get any of the general forms, e.g. , hyperplanes, hyperspheres, </a:t>
                </a:r>
                <a:r>
                  <a:rPr lang="en-US" dirty="0" err="1"/>
                  <a:t>hyperellipsoids</a:t>
                </a:r>
                <a:r>
                  <a:rPr lang="en-US" dirty="0"/>
                  <a:t> etc. and the discriminant function has a form :</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pt-BR" b="0" i="1" smtClean="0">
                              <a:latin typeface="Cambria Math" panose="02040503050406030204" pitchFamily="18" charset="0"/>
                            </a:rPr>
                          </m:ctrlPr>
                        </m:sSupPr>
                        <m:e>
                          <m:sSup>
                            <m:sSupPr>
                              <m:ctrlPr>
                                <a:rPr lang="pt-BR" b="0" i="1" smtClean="0">
                                  <a:latin typeface="Cambria Math" panose="02040503050406030204" pitchFamily="18" charset="0"/>
                                </a:rPr>
                              </m:ctrlPr>
                            </m:sSupPr>
                            <m:e>
                              <m:d>
                                <m:dPr>
                                  <m:ctrlPr>
                                    <a:rPr lang="en-US" b="0" i="1" smtClean="0">
                                      <a:latin typeface="Cambria Math" panose="02040503050406030204" pitchFamily="18" charset="0"/>
                                    </a:rPr>
                                  </m:ctrlPr>
                                </m:dPr>
                                <m:e>
                                  <m:r>
                                    <a:rPr lang="pt-BR"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l-GR" b="0" i="1" smtClean="0">
                                          <a:latin typeface="Cambria Math" panose="02040503050406030204" pitchFamily="18" charset="0"/>
                                        </a:rPr>
                                        <m:t>𝜇</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𝑡</m:t>
                              </m:r>
                            </m:sup>
                          </m:sSup>
                          <m:sSubSup>
                            <m:sSubSupPr>
                              <m:ctrlPr>
                                <a:rPr lang="pt-BR" b="0" i="1" smtClean="0">
                                  <a:latin typeface="Cambria Math" panose="02040503050406030204" pitchFamily="18" charset="0"/>
                                </a:rPr>
                              </m:ctrlPr>
                            </m:sSubSupPr>
                            <m:e>
                              <m:r>
                                <m:rPr>
                                  <m:sty m:val="p"/>
                                </m:rPr>
                                <a:rPr lang="el-GR" b="0" i="0" smtClean="0">
                                  <a:latin typeface="Cambria Math" panose="02040503050406030204" pitchFamily="18" charset="0"/>
                                </a:rPr>
                                <m:t>Σ</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l-GR" b="0" i="1" smtClean="0">
                                      <a:latin typeface="Cambria Math" panose="02040503050406030204" pitchFamily="18" charset="0"/>
                                    </a:rPr>
                                    <m:t>𝜇</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𝑙𝑛</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l-GR" b="0" i="0" smtClean="0">
                                      <a:latin typeface="Cambria Math" panose="02040503050406030204" pitchFamily="18" charset="0"/>
                                    </a:rPr>
                                    <m:t>Σ</m:t>
                                  </m:r>
                                </m:e>
                                <m:sub>
                                  <m:r>
                                    <a:rPr lang="en-US" b="0" i="1" smtClean="0">
                                      <a:latin typeface="Cambria Math" panose="02040503050406030204" pitchFamily="18" charset="0"/>
                                    </a:rPr>
                                    <m:t>𝑖</m:t>
                                  </m:r>
                                </m:sub>
                              </m:sSub>
                            </m:e>
                          </m:d>
                          <m:r>
                            <a:rPr lang="el-GR" b="0" i="1" smtClean="0">
                              <a:latin typeface="Cambria Math" panose="02040503050406030204" pitchFamily="18" charset="0"/>
                            </a:rPr>
                            <m:t>+</m:t>
                          </m:r>
                          <m:r>
                            <a:rPr lang="en-US" b="0" i="1" smtClean="0">
                              <a:latin typeface="Cambria Math" panose="02040503050406030204" pitchFamily="18" charset="0"/>
                            </a:rPr>
                            <m:t>𝑙𝑛𝑃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l-GR" b="0" i="1" smtClean="0">
                                      <a:latin typeface="Cambria Math" panose="02040503050406030204" pitchFamily="18" charset="0"/>
                                    </a:rPr>
                                    <m:t>𝜔</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e>
                        <m:sup/>
                      </m:sSup>
                    </m:oMath>
                  </m:oMathPara>
                </a14:m>
                <a:endParaRPr lang="en-US" dirty="0"/>
              </a:p>
              <a:p>
                <a:endParaRPr lang="el-GR" dirty="0"/>
              </a:p>
            </p:txBody>
          </p:sp>
        </mc:Choice>
        <mc:Fallback xmlns="">
          <p:sp>
            <p:nvSpPr>
              <p:cNvPr id="8" name="TextBox 7">
                <a:extLst>
                  <a:ext uri="{FF2B5EF4-FFF2-40B4-BE49-F238E27FC236}">
                    <a16:creationId xmlns:a16="http://schemas.microsoft.com/office/drawing/2014/main" id="{F8A82234-C313-968D-6732-54639097010F}"/>
                  </a:ext>
                </a:extLst>
              </p:cNvPr>
              <p:cNvSpPr txBox="1">
                <a:spLocks noRot="1" noChangeAspect="1" noMove="1" noResize="1" noEditPoints="1" noAdjustHandles="1" noChangeArrowheads="1" noChangeShapeType="1" noTextEdit="1"/>
              </p:cNvSpPr>
              <p:nvPr/>
            </p:nvSpPr>
            <p:spPr>
              <a:xfrm>
                <a:off x="362196" y="2107869"/>
                <a:ext cx="5913913" cy="3380926"/>
              </a:xfrm>
              <a:prstGeom prst="rect">
                <a:avLst/>
              </a:prstGeom>
              <a:blipFill>
                <a:blip r:embed="rId3"/>
                <a:stretch>
                  <a:fillRect l="-824" t="-1083" r="-927"/>
                </a:stretch>
              </a:blipFill>
            </p:spPr>
            <p:txBody>
              <a:bodyPr/>
              <a:lstStyle/>
              <a:p>
                <a:r>
                  <a:rPr lang="el-GR">
                    <a:noFill/>
                  </a:rPr>
                  <a:t> </a:t>
                </a:r>
              </a:p>
            </p:txBody>
          </p:sp>
        </mc:Fallback>
      </mc:AlternateContent>
    </p:spTree>
    <p:extLst>
      <p:ext uri="{BB962C8B-B14F-4D97-AF65-F5344CB8AC3E}">
        <p14:creationId xmlns:p14="http://schemas.microsoft.com/office/powerpoint/2010/main" val="498546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A0AA60A5-0BA7-6B62-B79A-169773FE8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911" y="433451"/>
            <a:ext cx="5841417" cy="4441370"/>
          </a:xfrm>
          <a:prstGeom prst="rect">
            <a:avLst/>
          </a:prstGeom>
        </p:spPr>
      </p:pic>
      <p:pic>
        <p:nvPicPr>
          <p:cNvPr id="7" name="Εικόνα 6">
            <a:extLst>
              <a:ext uri="{FF2B5EF4-FFF2-40B4-BE49-F238E27FC236}">
                <a16:creationId xmlns:a16="http://schemas.microsoft.com/office/drawing/2014/main" id="{9E726CBC-471F-FE45-3CBC-31F6ABEDB742}"/>
              </a:ext>
            </a:extLst>
          </p:cNvPr>
          <p:cNvPicPr>
            <a:picLocks noChangeAspect="1"/>
          </p:cNvPicPr>
          <p:nvPr/>
        </p:nvPicPr>
        <p:blipFill>
          <a:blip r:embed="rId3"/>
          <a:stretch>
            <a:fillRect/>
          </a:stretch>
        </p:blipFill>
        <p:spPr>
          <a:xfrm>
            <a:off x="6537366" y="5130140"/>
            <a:ext cx="4619502" cy="1505941"/>
          </a:xfrm>
          <a:prstGeom prst="rect">
            <a:avLst/>
          </a:prstGeom>
        </p:spPr>
      </p:pic>
      <p:sp>
        <p:nvSpPr>
          <p:cNvPr id="8" name="TextBox 7">
            <a:extLst>
              <a:ext uri="{FF2B5EF4-FFF2-40B4-BE49-F238E27FC236}">
                <a16:creationId xmlns:a16="http://schemas.microsoft.com/office/drawing/2014/main" id="{0AD18E89-D7FC-DE57-894E-C2F52786AC08}"/>
              </a:ext>
            </a:extLst>
          </p:cNvPr>
          <p:cNvSpPr txBox="1"/>
          <p:nvPr/>
        </p:nvSpPr>
        <p:spPr>
          <a:xfrm>
            <a:off x="436672" y="985652"/>
            <a:ext cx="4815445" cy="5355312"/>
          </a:xfrm>
          <a:prstGeom prst="rect">
            <a:avLst/>
          </a:prstGeom>
          <a:noFill/>
        </p:spPr>
        <p:txBody>
          <a:bodyPr wrap="square" rtlCol="0">
            <a:spAutoFit/>
          </a:bodyPr>
          <a:lstStyle/>
          <a:p>
            <a:r>
              <a:rPr lang="en-US" dirty="0"/>
              <a:t>The last function we create in this question , is the </a:t>
            </a:r>
            <a:r>
              <a:rPr lang="en-US" dirty="0" err="1"/>
              <a:t>bayes_boundary_display</a:t>
            </a:r>
            <a:r>
              <a:rPr lang="en-US" dirty="0"/>
              <a:t>. The aim of this function , is to make a display of the decision boundaries of our bayes classifier , using the callable classifier </a:t>
            </a:r>
            <a:r>
              <a:rPr lang="en-US" dirty="0" err="1"/>
              <a:t>predict_function</a:t>
            </a:r>
            <a:r>
              <a:rPr lang="en-US" dirty="0"/>
              <a:t> to make predictions on the </a:t>
            </a:r>
            <a:r>
              <a:rPr lang="en-US" dirty="0" err="1"/>
              <a:t>X_test</a:t>
            </a:r>
            <a:r>
              <a:rPr lang="en-US" dirty="0"/>
              <a:t>. Additionally , it scatters the correctly and incorrectly classified points in our display and notes the classification error that is computed.</a:t>
            </a:r>
          </a:p>
          <a:p>
            <a:endParaRPr lang="en-US" dirty="0"/>
          </a:p>
          <a:p>
            <a:r>
              <a:rPr lang="en-US" dirty="0"/>
              <a:t>Moving to the implementation and visualization of this question , we start by extracting some valuable data , such as : K : number of classes , D : dimension of samples , N : number of total samples and computing the statistical features we talked about in the first two slides of this question (P , </a:t>
            </a:r>
            <a:r>
              <a:rPr lang="en-US" dirty="0" err="1"/>
              <a:t>lnP</a:t>
            </a:r>
            <a:r>
              <a:rPr lang="en-US" dirty="0"/>
              <a:t>  , means).</a:t>
            </a:r>
            <a:endParaRPr lang="el-GR" dirty="0"/>
          </a:p>
        </p:txBody>
      </p:sp>
    </p:spTree>
    <p:extLst>
      <p:ext uri="{BB962C8B-B14F-4D97-AF65-F5344CB8AC3E}">
        <p14:creationId xmlns:p14="http://schemas.microsoft.com/office/powerpoint/2010/main" val="223969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Εικόνα 7" descr="Εικόνα που περιέχει κείμενο, απόδειξη, γραμματοσειρά, στιγμιότυπο οθόνης&#10;&#10;Περιγραφή που δημιουργήθηκε αυτόματα">
            <a:extLst>
              <a:ext uri="{FF2B5EF4-FFF2-40B4-BE49-F238E27FC236}">
                <a16:creationId xmlns:a16="http://schemas.microsoft.com/office/drawing/2014/main" id="{F7764573-595C-2F50-0986-61FB0E04B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36" y="2196100"/>
            <a:ext cx="5200917" cy="831893"/>
          </a:xfrm>
          <a:prstGeom prst="rect">
            <a:avLst/>
          </a:prstGeom>
        </p:spPr>
      </p:pic>
      <p:pic>
        <p:nvPicPr>
          <p:cNvPr id="10" name="Εικόνα 9" descr="Εικόνα που περιέχει στιγμιότυπο οθόνης, διάγραμμα, πολυχρωμία, τετράγωνο&#10;&#10;Περιγραφή που δημιουργήθηκε αυτόματα">
            <a:extLst>
              <a:ext uri="{FF2B5EF4-FFF2-40B4-BE49-F238E27FC236}">
                <a16:creationId xmlns:a16="http://schemas.microsoft.com/office/drawing/2014/main" id="{33044DAF-4FDB-C549-026B-DDA8A6E00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299" y="1751610"/>
            <a:ext cx="4251365" cy="4203865"/>
          </a:xfrm>
          <a:prstGeom prst="rect">
            <a:avLst/>
          </a:prstGeom>
        </p:spPr>
      </p:pic>
      <p:sp>
        <p:nvSpPr>
          <p:cNvPr id="11" name="Τίτλος 10">
            <a:extLst>
              <a:ext uri="{FF2B5EF4-FFF2-40B4-BE49-F238E27FC236}">
                <a16:creationId xmlns:a16="http://schemas.microsoft.com/office/drawing/2014/main" id="{3B931D6D-5D47-51DD-92F6-403520164E66}"/>
              </a:ext>
            </a:extLst>
          </p:cNvPr>
          <p:cNvSpPr>
            <a:spLocks noGrp="1"/>
          </p:cNvSpPr>
          <p:nvPr>
            <p:ph type="title"/>
          </p:nvPr>
        </p:nvSpPr>
        <p:spPr>
          <a:xfrm>
            <a:off x="400049" y="548669"/>
            <a:ext cx="5397551" cy="1293028"/>
          </a:xfrm>
        </p:spPr>
        <p:txBody>
          <a:bodyPr/>
          <a:lstStyle/>
          <a:p>
            <a:r>
              <a:rPr lang="en-US" dirty="0"/>
              <a:t>Same covariance</a:t>
            </a:r>
            <a:endParaRPr lang="el-GR" dirty="0"/>
          </a:p>
        </p:txBody>
      </p:sp>
      <p:sp>
        <p:nvSpPr>
          <p:cNvPr id="12" name="TextBox 11">
            <a:extLst>
              <a:ext uri="{FF2B5EF4-FFF2-40B4-BE49-F238E27FC236}">
                <a16:creationId xmlns:a16="http://schemas.microsoft.com/office/drawing/2014/main" id="{EE3AF0F5-2D22-EE9B-3BFB-F682AFC84A42}"/>
              </a:ext>
            </a:extLst>
          </p:cNvPr>
          <p:cNvSpPr txBox="1"/>
          <p:nvPr/>
        </p:nvSpPr>
        <p:spPr>
          <a:xfrm>
            <a:off x="726728" y="3586348"/>
            <a:ext cx="4744192" cy="1754326"/>
          </a:xfrm>
          <a:prstGeom prst="rect">
            <a:avLst/>
          </a:prstGeom>
          <a:noFill/>
        </p:spPr>
        <p:txBody>
          <a:bodyPr wrap="square" rtlCol="0">
            <a:spAutoFit/>
          </a:bodyPr>
          <a:lstStyle/>
          <a:p>
            <a:r>
              <a:rPr lang="en-US" dirty="0"/>
              <a:t>Assuming that all classes have the same covariance table C , we calculate this table using the </a:t>
            </a:r>
            <a:r>
              <a:rPr lang="en-US" dirty="0" err="1"/>
              <a:t>one_cov_matrix_predict</a:t>
            </a:r>
            <a:r>
              <a:rPr lang="en-US" dirty="0"/>
              <a:t> function for our training data and then take advantage of the metrics library , to plot the confusion matrix of this classifier.</a:t>
            </a:r>
            <a:endParaRPr lang="el-GR" dirty="0"/>
          </a:p>
        </p:txBody>
      </p:sp>
    </p:spTree>
    <p:extLst>
      <p:ext uri="{BB962C8B-B14F-4D97-AF65-F5344CB8AC3E}">
        <p14:creationId xmlns:p14="http://schemas.microsoft.com/office/powerpoint/2010/main" val="3109610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descr="Εικόνα που περιέχει κείμενο, γραμματοσειρά, απόδειξη, στιγμιότυπο οθόνης&#10;&#10;Περιγραφή που δημιουργήθηκε αυτόματα">
            <a:extLst>
              <a:ext uri="{FF2B5EF4-FFF2-40B4-BE49-F238E27FC236}">
                <a16:creationId xmlns:a16="http://schemas.microsoft.com/office/drawing/2014/main" id="{CF2F8A05-A3B8-3561-D0BC-9D5EE8D2E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97" y="2153646"/>
            <a:ext cx="5880402" cy="857294"/>
          </a:xfrm>
          <a:prstGeom prst="rect">
            <a:avLst/>
          </a:prstGeom>
        </p:spPr>
      </p:pic>
      <p:pic>
        <p:nvPicPr>
          <p:cNvPr id="8" name="Εικόνα 7" descr="Εικόνα που περιέχει στιγμιότυπο οθόνης, κείμενο, διάγραμμα, πολυχρωμία&#10;&#10;Περιγραφή που δημιουργήθηκε αυτόματα">
            <a:extLst>
              <a:ext uri="{FF2B5EF4-FFF2-40B4-BE49-F238E27FC236}">
                <a16:creationId xmlns:a16="http://schemas.microsoft.com/office/drawing/2014/main" id="{3AD1C612-D521-8C3B-FAE8-40510A7FD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491" y="1841817"/>
            <a:ext cx="4524312" cy="4538813"/>
          </a:xfrm>
          <a:prstGeom prst="rect">
            <a:avLst/>
          </a:prstGeom>
        </p:spPr>
      </p:pic>
      <p:sp>
        <p:nvSpPr>
          <p:cNvPr id="9" name="Τίτλος 8">
            <a:extLst>
              <a:ext uri="{FF2B5EF4-FFF2-40B4-BE49-F238E27FC236}">
                <a16:creationId xmlns:a16="http://schemas.microsoft.com/office/drawing/2014/main" id="{DBB62F35-3ABD-B436-3BA4-087AE3593558}"/>
              </a:ext>
            </a:extLst>
          </p:cNvPr>
          <p:cNvSpPr>
            <a:spLocks noGrp="1"/>
          </p:cNvSpPr>
          <p:nvPr>
            <p:ph type="title"/>
          </p:nvPr>
        </p:nvSpPr>
        <p:spPr>
          <a:xfrm>
            <a:off x="514351" y="857752"/>
            <a:ext cx="6457950" cy="776247"/>
          </a:xfrm>
        </p:spPr>
        <p:txBody>
          <a:bodyPr/>
          <a:lstStyle/>
          <a:p>
            <a:r>
              <a:rPr lang="en-US" dirty="0"/>
              <a:t>Different covariances</a:t>
            </a:r>
            <a:endParaRPr lang="el-GR" dirty="0"/>
          </a:p>
        </p:txBody>
      </p:sp>
      <p:sp>
        <p:nvSpPr>
          <p:cNvPr id="10" name="TextBox 9">
            <a:extLst>
              <a:ext uri="{FF2B5EF4-FFF2-40B4-BE49-F238E27FC236}">
                <a16:creationId xmlns:a16="http://schemas.microsoft.com/office/drawing/2014/main" id="{BB51161D-5F9D-50BC-1AA5-F1AAF05498EC}"/>
              </a:ext>
            </a:extLst>
          </p:cNvPr>
          <p:cNvSpPr txBox="1"/>
          <p:nvPr/>
        </p:nvSpPr>
        <p:spPr>
          <a:xfrm>
            <a:off x="1050966" y="3428999"/>
            <a:ext cx="4197927" cy="2031325"/>
          </a:xfrm>
          <a:prstGeom prst="rect">
            <a:avLst/>
          </a:prstGeom>
          <a:noFill/>
        </p:spPr>
        <p:txBody>
          <a:bodyPr wrap="square" rtlCol="0">
            <a:spAutoFit/>
          </a:bodyPr>
          <a:lstStyle/>
          <a:p>
            <a:r>
              <a:rPr lang="en-US" dirty="0"/>
              <a:t>Same as in the previous slide , we generate a confusion matrix for the Bayes Classifier that assumes that every class has a different covariance matrix , this time using the </a:t>
            </a:r>
            <a:r>
              <a:rPr lang="en-US" dirty="0" err="1"/>
              <a:t>individual_cov_matrices_predict</a:t>
            </a:r>
            <a:r>
              <a:rPr lang="en-US" dirty="0"/>
              <a:t> function.</a:t>
            </a:r>
            <a:endParaRPr lang="el-GR" dirty="0"/>
          </a:p>
        </p:txBody>
      </p:sp>
    </p:spTree>
    <p:extLst>
      <p:ext uri="{BB962C8B-B14F-4D97-AF65-F5344CB8AC3E}">
        <p14:creationId xmlns:p14="http://schemas.microsoft.com/office/powerpoint/2010/main" val="3766277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descr="Εικόνα που περιέχει κείμενο, απόδειξη, γραμματοσειρά, λευκό&#10;&#10;Περιγραφή που δημιουργήθηκε αυτόματα">
            <a:extLst>
              <a:ext uri="{FF2B5EF4-FFF2-40B4-BE49-F238E27FC236}">
                <a16:creationId xmlns:a16="http://schemas.microsoft.com/office/drawing/2014/main" id="{5F533DE9-B72F-EDCA-CB09-338891DB2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324" y="292355"/>
            <a:ext cx="3179379" cy="1215390"/>
          </a:xfrm>
          <a:prstGeom prst="rect">
            <a:avLst/>
          </a:prstGeom>
        </p:spPr>
      </p:pic>
      <p:pic>
        <p:nvPicPr>
          <p:cNvPr id="8" name="Εικόνα 7" descr="Εικόνα που περιέχει κείμενο, στιγμιότυπο οθόνης, πολυχρωμία, γραμμή&#10;&#10;Περιγραφή που δημιουργήθηκε αυτόματα">
            <a:extLst>
              <a:ext uri="{FF2B5EF4-FFF2-40B4-BE49-F238E27FC236}">
                <a16:creationId xmlns:a16="http://schemas.microsoft.com/office/drawing/2014/main" id="{E45BEB73-ADF4-DFF5-57FC-F9AA81FB9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324" y="4238823"/>
            <a:ext cx="3179378" cy="2452922"/>
          </a:xfrm>
          <a:prstGeom prst="rect">
            <a:avLst/>
          </a:prstGeom>
        </p:spPr>
      </p:pic>
      <p:pic>
        <p:nvPicPr>
          <p:cNvPr id="10" name="Εικόνα 9" descr="Εικόνα που περιέχει κείμενο, στιγμιότυπο οθόνης, πολυχρωμία, διάγραμμα&#10;&#10;Περιγραφή που δημιουργήθηκε αυτόματα">
            <a:extLst>
              <a:ext uri="{FF2B5EF4-FFF2-40B4-BE49-F238E27FC236}">
                <a16:creationId xmlns:a16="http://schemas.microsoft.com/office/drawing/2014/main" id="{ECBAED25-4775-E03A-FBE4-2B5DFE6047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6324" y="1730827"/>
            <a:ext cx="3179378" cy="2326822"/>
          </a:xfrm>
          <a:prstGeom prst="rect">
            <a:avLst/>
          </a:prstGeom>
        </p:spPr>
      </p:pic>
      <p:sp>
        <p:nvSpPr>
          <p:cNvPr id="11" name="Τίτλος 10">
            <a:extLst>
              <a:ext uri="{FF2B5EF4-FFF2-40B4-BE49-F238E27FC236}">
                <a16:creationId xmlns:a16="http://schemas.microsoft.com/office/drawing/2014/main" id="{18A38B89-C934-C6C3-E7F2-783A983BF437}"/>
              </a:ext>
            </a:extLst>
          </p:cNvPr>
          <p:cNvSpPr>
            <a:spLocks noGrp="1"/>
          </p:cNvSpPr>
          <p:nvPr>
            <p:ph type="title"/>
          </p:nvPr>
        </p:nvSpPr>
        <p:spPr>
          <a:xfrm>
            <a:off x="-103523" y="814379"/>
            <a:ext cx="6973429" cy="635802"/>
          </a:xfrm>
        </p:spPr>
        <p:txBody>
          <a:bodyPr>
            <a:normAutofit fontScale="90000"/>
          </a:bodyPr>
          <a:lstStyle/>
          <a:p>
            <a:r>
              <a:rPr lang="en-US" dirty="0"/>
              <a:t>Results and conclusion</a:t>
            </a:r>
            <a:endParaRPr lang="el-GR" dirty="0"/>
          </a:p>
        </p:txBody>
      </p:sp>
      <p:sp>
        <p:nvSpPr>
          <p:cNvPr id="12" name="TextBox 11">
            <a:extLst>
              <a:ext uri="{FF2B5EF4-FFF2-40B4-BE49-F238E27FC236}">
                <a16:creationId xmlns:a16="http://schemas.microsoft.com/office/drawing/2014/main" id="{7D9BE811-926F-46EB-6E78-962B5C247488}"/>
              </a:ext>
            </a:extLst>
          </p:cNvPr>
          <p:cNvSpPr txBox="1"/>
          <p:nvPr/>
        </p:nvSpPr>
        <p:spPr>
          <a:xfrm>
            <a:off x="323884" y="1911927"/>
            <a:ext cx="6780811" cy="3693319"/>
          </a:xfrm>
          <a:prstGeom prst="rect">
            <a:avLst/>
          </a:prstGeom>
          <a:noFill/>
        </p:spPr>
        <p:txBody>
          <a:bodyPr wrap="square" rtlCol="0">
            <a:spAutoFit/>
          </a:bodyPr>
          <a:lstStyle/>
          <a:p>
            <a:r>
              <a:rPr lang="en-US" b="0" i="0" dirty="0">
                <a:effectLst/>
                <a:latin typeface="+mj-lt"/>
              </a:rPr>
              <a:t>Our final move in this question , is to call the </a:t>
            </a:r>
            <a:r>
              <a:rPr lang="en-US" b="0" i="0" dirty="0" err="1">
                <a:effectLst/>
                <a:latin typeface="+mj-lt"/>
              </a:rPr>
              <a:t>bayes_boundary_display</a:t>
            </a:r>
            <a:r>
              <a:rPr lang="en-US" b="0" i="0" dirty="0">
                <a:effectLst/>
                <a:latin typeface="+mj-lt"/>
              </a:rPr>
              <a:t> function for both occasions and thus generate displays of the Decision Boundaries , with the misclassifie</a:t>
            </a:r>
            <a:r>
              <a:rPr lang="en-US" dirty="0">
                <a:latin typeface="+mj-lt"/>
              </a:rPr>
              <a:t>d datapoints being marked.</a:t>
            </a:r>
            <a:endParaRPr lang="en-US" b="0" i="0" dirty="0">
              <a:effectLst/>
              <a:latin typeface="+mj-lt"/>
            </a:endParaRPr>
          </a:p>
          <a:p>
            <a:endParaRPr lang="en-US" dirty="0">
              <a:latin typeface="+mj-lt"/>
            </a:endParaRPr>
          </a:p>
          <a:p>
            <a:r>
              <a:rPr lang="en-US" b="0" i="0" dirty="0">
                <a:effectLst/>
                <a:latin typeface="+mj-lt"/>
              </a:rPr>
              <a:t>A general conclusion we can make , is that while the decision regions are different (of different shape but around the same bounds), and less linear in the case where we consider different covariance matrices for each class, we can see that the nature of the dataset doesn't allow for the benefits of a non-linear classifier. What we are left with is a more flexible classifier, that makes the same error as its linear counterpart.</a:t>
            </a:r>
            <a:endParaRPr lang="el-GR" dirty="0">
              <a:latin typeface="+mj-lt"/>
            </a:endParaRPr>
          </a:p>
        </p:txBody>
      </p:sp>
    </p:spTree>
    <p:extLst>
      <p:ext uri="{BB962C8B-B14F-4D97-AF65-F5344CB8AC3E}">
        <p14:creationId xmlns:p14="http://schemas.microsoft.com/office/powerpoint/2010/main" val="352228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D54422A-A0D0-1EC7-214E-90D2F836D6DD}"/>
              </a:ext>
            </a:extLst>
          </p:cNvPr>
          <p:cNvSpPr>
            <a:spLocks noGrp="1"/>
          </p:cNvSpPr>
          <p:nvPr>
            <p:ph type="title"/>
          </p:nvPr>
        </p:nvSpPr>
        <p:spPr>
          <a:xfrm>
            <a:off x="2579552" y="389247"/>
            <a:ext cx="6873240" cy="944087"/>
          </a:xfrm>
        </p:spPr>
        <p:txBody>
          <a:bodyPr>
            <a:normAutofit fontScale="90000"/>
          </a:bodyPr>
          <a:lstStyle/>
          <a:p>
            <a:r>
              <a:rPr lang="en-US" dirty="0"/>
              <a:t>Question b</a:t>
            </a:r>
            <a:br>
              <a:rPr lang="en-US" dirty="0"/>
            </a:br>
            <a:r>
              <a:rPr lang="en-US" dirty="0"/>
              <a:t>k-</a:t>
            </a:r>
            <a:r>
              <a:rPr lang="en-US" dirty="0" err="1"/>
              <a:t>Nn</a:t>
            </a:r>
            <a:r>
              <a:rPr lang="en-US" dirty="0"/>
              <a:t> classifier for I = (1 … 10)</a:t>
            </a:r>
            <a:endParaRPr lang="el-GR" dirty="0"/>
          </a:p>
        </p:txBody>
      </p:sp>
      <p:pic>
        <p:nvPicPr>
          <p:cNvPr id="7" name="Θέση εικόνας 6" descr="Εικόνα που περιέχει κείμενο, γραμματοσειρά, στιγμιότυπο οθόνης">
            <a:extLst>
              <a:ext uri="{FF2B5EF4-FFF2-40B4-BE49-F238E27FC236}">
                <a16:creationId xmlns:a16="http://schemas.microsoft.com/office/drawing/2014/main" id="{BD4F07FF-E0C8-07F3-A4D1-F72B780C6D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126186" y="1490353"/>
            <a:ext cx="5985327" cy="3183909"/>
          </a:xfrm>
        </p:spPr>
      </p:pic>
      <p:sp>
        <p:nvSpPr>
          <p:cNvPr id="4" name="Θέση κειμένου 3">
            <a:extLst>
              <a:ext uri="{FF2B5EF4-FFF2-40B4-BE49-F238E27FC236}">
                <a16:creationId xmlns:a16="http://schemas.microsoft.com/office/drawing/2014/main" id="{D2E0F3E6-9F28-0835-CDE4-304950B72442}"/>
              </a:ext>
            </a:extLst>
          </p:cNvPr>
          <p:cNvSpPr>
            <a:spLocks noGrp="1"/>
          </p:cNvSpPr>
          <p:nvPr>
            <p:ph type="body" sz="half" idx="2"/>
          </p:nvPr>
        </p:nvSpPr>
        <p:spPr>
          <a:xfrm>
            <a:off x="231900" y="1547503"/>
            <a:ext cx="5639130" cy="4728332"/>
          </a:xfrm>
        </p:spPr>
        <p:txBody>
          <a:bodyPr>
            <a:normAutofit/>
          </a:bodyPr>
          <a:lstStyle/>
          <a:p>
            <a:r>
              <a:rPr lang="en-US" sz="1800" dirty="0"/>
              <a:t>In this question , we start by creating a training function that takes a list of our data and accordingly to the number of neighbors we want to train our model upon , creates </a:t>
            </a:r>
            <a:r>
              <a:rPr lang="en-US" sz="1800" dirty="0" err="1"/>
              <a:t>KNeighborsClassifiers</a:t>
            </a:r>
            <a:r>
              <a:rPr lang="en-US" sz="1800" dirty="0"/>
              <a:t> and returns a Dictionary of classified data. </a:t>
            </a:r>
          </a:p>
          <a:p>
            <a:r>
              <a:rPr lang="en-US" sz="1800" dirty="0"/>
              <a:t>After that , we make the </a:t>
            </a:r>
            <a:r>
              <a:rPr lang="en-US" sz="1800" dirty="0" err="1"/>
              <a:t>plot_knn_classifier</a:t>
            </a:r>
            <a:r>
              <a:rPr lang="en-US" sz="1800" dirty="0"/>
              <a:t> function by using the previously created and explained </a:t>
            </a:r>
            <a:r>
              <a:rPr lang="en-US" sz="1800" dirty="0" err="1"/>
              <a:t>plot_model</a:t>
            </a:r>
            <a:r>
              <a:rPr lang="en-US" sz="1800" dirty="0"/>
              <a:t> function , in order to visualize the classification results for each number of neighbors we want to use.</a:t>
            </a:r>
          </a:p>
          <a:p>
            <a:r>
              <a:rPr lang="en-US" sz="1800" dirty="0"/>
              <a:t>Finally , we implement those two previously created functions for every number of neighbors between 1 and 10(as asked). The result is ten different classification diagrams , showing the number of neighbors used, the classification areas and the classification error in each case.</a:t>
            </a:r>
            <a:endParaRPr lang="el-GR" sz="1800" dirty="0"/>
          </a:p>
        </p:txBody>
      </p:sp>
      <p:pic>
        <p:nvPicPr>
          <p:cNvPr id="8" name="Εικόνα 7">
            <a:extLst>
              <a:ext uri="{FF2B5EF4-FFF2-40B4-BE49-F238E27FC236}">
                <a16:creationId xmlns:a16="http://schemas.microsoft.com/office/drawing/2014/main" id="{7F67CC94-7CF9-0FEA-F7E1-B7847A302A8A}"/>
              </a:ext>
            </a:extLst>
          </p:cNvPr>
          <p:cNvPicPr>
            <a:picLocks noChangeAspect="1"/>
          </p:cNvPicPr>
          <p:nvPr/>
        </p:nvPicPr>
        <p:blipFill>
          <a:blip r:embed="rId3"/>
          <a:stretch>
            <a:fillRect/>
          </a:stretch>
        </p:blipFill>
        <p:spPr>
          <a:xfrm>
            <a:off x="6320971" y="4929922"/>
            <a:ext cx="5493987" cy="1045876"/>
          </a:xfrm>
          <a:prstGeom prst="rect">
            <a:avLst/>
          </a:prstGeom>
        </p:spPr>
      </p:pic>
    </p:spTree>
    <p:extLst>
      <p:ext uri="{BB962C8B-B14F-4D97-AF65-F5344CB8AC3E}">
        <p14:creationId xmlns:p14="http://schemas.microsoft.com/office/powerpoint/2010/main" val="231936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0BF06E1-58FB-5A3B-29B2-BD1953144114}"/>
              </a:ext>
            </a:extLst>
          </p:cNvPr>
          <p:cNvSpPr>
            <a:spLocks noGrp="1"/>
          </p:cNvSpPr>
          <p:nvPr>
            <p:ph type="title"/>
          </p:nvPr>
        </p:nvSpPr>
        <p:spPr>
          <a:xfrm>
            <a:off x="-1137135" y="538787"/>
            <a:ext cx="6873240" cy="566854"/>
          </a:xfrm>
        </p:spPr>
        <p:txBody>
          <a:bodyPr>
            <a:normAutofit fontScale="90000"/>
          </a:bodyPr>
          <a:lstStyle/>
          <a:p>
            <a:r>
              <a:rPr lang="en-US" dirty="0"/>
              <a:t>		best vs worst classifier</a:t>
            </a:r>
            <a:endParaRPr lang="el-GR" sz="2700" dirty="0"/>
          </a:p>
        </p:txBody>
      </p:sp>
      <p:pic>
        <p:nvPicPr>
          <p:cNvPr id="6" name="Θέση εικόνας 5" descr="Εικόνα που περιέχει κείμενο, χάρτης, στιγμιότυπο οθόνης&#10;&#10;Περιγραφή που δημιουργήθηκε αυτόματα">
            <a:extLst>
              <a:ext uri="{FF2B5EF4-FFF2-40B4-BE49-F238E27FC236}">
                <a16:creationId xmlns:a16="http://schemas.microsoft.com/office/drawing/2014/main" id="{EC0EF136-B77E-FC2D-1DA6-0FFF5B5B834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7279514" y="589251"/>
            <a:ext cx="4226687" cy="2839749"/>
          </a:xfrm>
        </p:spPr>
      </p:pic>
      <p:sp>
        <p:nvSpPr>
          <p:cNvPr id="4" name="Θέση κειμένου 3">
            <a:extLst>
              <a:ext uri="{FF2B5EF4-FFF2-40B4-BE49-F238E27FC236}">
                <a16:creationId xmlns:a16="http://schemas.microsoft.com/office/drawing/2014/main" id="{C859045D-D1FA-878E-7336-45C234246323}"/>
              </a:ext>
            </a:extLst>
          </p:cNvPr>
          <p:cNvSpPr>
            <a:spLocks noGrp="1"/>
          </p:cNvSpPr>
          <p:nvPr>
            <p:ph type="body" sz="half" idx="2"/>
          </p:nvPr>
        </p:nvSpPr>
        <p:spPr>
          <a:xfrm>
            <a:off x="685799" y="1628079"/>
            <a:ext cx="5693570" cy="4131453"/>
          </a:xfrm>
        </p:spPr>
        <p:txBody>
          <a:bodyPr>
            <a:normAutofit/>
          </a:bodyPr>
          <a:lstStyle/>
          <a:p>
            <a:r>
              <a:rPr lang="en-US" sz="1800" dirty="0"/>
              <a:t>Here, we present the best and worst case classifier scenarios , based on the classification error percentage. The best case , is the classifier that uses 5 neighbors with a classification error of 11,4 %. On the other hand , the worst case is the classifier that uses 1 neighbor with a classification error of 15,7 %.</a:t>
            </a:r>
          </a:p>
          <a:p>
            <a:r>
              <a:rPr lang="en-US" sz="1800" dirty="0"/>
              <a:t>The reason behind this fact , is that we have samples of different classes very close to each other , thus requiring more neighbors to achieve a more precise classification result.</a:t>
            </a:r>
          </a:p>
          <a:p>
            <a:r>
              <a:rPr lang="en-US" sz="1800" dirty="0"/>
              <a:t>However , as we’ll see in the next slide there is a limit in the number of neighbors we can use in order to maximize our classification efficiency.</a:t>
            </a:r>
            <a:endParaRPr lang="el-GR" sz="1800" dirty="0"/>
          </a:p>
        </p:txBody>
      </p:sp>
      <p:pic>
        <p:nvPicPr>
          <p:cNvPr id="7" name="Θέση εικόνας 5" descr="Εικόνα που περιέχει κείμενο, στιγμιότυπο οθόνης, χάρτης">
            <a:extLst>
              <a:ext uri="{FF2B5EF4-FFF2-40B4-BE49-F238E27FC236}">
                <a16:creationId xmlns:a16="http://schemas.microsoft.com/office/drawing/2014/main" id="{BE9EFB72-C624-BBED-47B3-CDD3ACD23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6159" y="3643827"/>
            <a:ext cx="4293395" cy="2839749"/>
          </a:xfrm>
          <a:prstGeom prst="rect">
            <a:avLst/>
          </a:prstGeom>
        </p:spPr>
      </p:pic>
    </p:spTree>
    <p:extLst>
      <p:ext uri="{BB962C8B-B14F-4D97-AF65-F5344CB8AC3E}">
        <p14:creationId xmlns:p14="http://schemas.microsoft.com/office/powerpoint/2010/main" val="474454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0F99CAA-E4E1-67AB-4117-DB1C798228D9}"/>
              </a:ext>
            </a:extLst>
          </p:cNvPr>
          <p:cNvSpPr>
            <a:spLocks noGrp="1"/>
          </p:cNvSpPr>
          <p:nvPr>
            <p:ph type="title"/>
          </p:nvPr>
        </p:nvSpPr>
        <p:spPr>
          <a:xfrm>
            <a:off x="464343" y="0"/>
            <a:ext cx="6250782" cy="1034696"/>
          </a:xfrm>
        </p:spPr>
        <p:txBody>
          <a:bodyPr>
            <a:normAutofit/>
          </a:bodyPr>
          <a:lstStyle/>
          <a:p>
            <a:r>
              <a:rPr lang="en-US" dirty="0"/>
              <a:t>			       	</a:t>
            </a:r>
            <a:r>
              <a:rPr lang="en-US" sz="2600" dirty="0"/>
              <a:t>performance plateau</a:t>
            </a:r>
            <a:endParaRPr lang="el-GR" sz="2600" dirty="0"/>
          </a:p>
        </p:txBody>
      </p:sp>
      <p:sp>
        <p:nvSpPr>
          <p:cNvPr id="4" name="Θέση κειμένου 3">
            <a:extLst>
              <a:ext uri="{FF2B5EF4-FFF2-40B4-BE49-F238E27FC236}">
                <a16:creationId xmlns:a16="http://schemas.microsoft.com/office/drawing/2014/main" id="{69B85EF0-5D4A-CF45-D728-036C065246CA}"/>
              </a:ext>
            </a:extLst>
          </p:cNvPr>
          <p:cNvSpPr>
            <a:spLocks noGrp="1"/>
          </p:cNvSpPr>
          <p:nvPr>
            <p:ph type="body" sz="half" idx="2"/>
          </p:nvPr>
        </p:nvSpPr>
        <p:spPr>
          <a:xfrm>
            <a:off x="366656" y="1360214"/>
            <a:ext cx="5846673" cy="2330010"/>
          </a:xfrm>
        </p:spPr>
        <p:txBody>
          <a:bodyPr>
            <a:normAutofit/>
          </a:bodyPr>
          <a:lstStyle/>
          <a:p>
            <a:r>
              <a:rPr lang="en-US" sz="1800" dirty="0"/>
              <a:t>As we mentioned before , the classification efficiency does not always increase together with the number of neighbors that are used. Those pictures show that , after reaching the minimum classification error for the 5-neighbor case , the error starts to increase , before being stabilized after the 9-neighbor case.</a:t>
            </a:r>
            <a:endParaRPr lang="el-GR" sz="1800" dirty="0"/>
          </a:p>
        </p:txBody>
      </p:sp>
      <p:pic>
        <p:nvPicPr>
          <p:cNvPr id="12" name="Εικόνα 11" descr="Εικόνα που περιέχει κείμενο, στιγμιότυπο οθόνης, χάρτης&#10;&#10;Περιγραφή που δημιουργήθηκε αυτόματα">
            <a:extLst>
              <a:ext uri="{FF2B5EF4-FFF2-40B4-BE49-F238E27FC236}">
                <a16:creationId xmlns:a16="http://schemas.microsoft.com/office/drawing/2014/main" id="{DCD3B5B9-78BC-DEBB-78E8-D815730F0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125" y="3514667"/>
            <a:ext cx="4062411" cy="3036151"/>
          </a:xfrm>
          <a:prstGeom prst="rect">
            <a:avLst/>
          </a:prstGeom>
        </p:spPr>
      </p:pic>
      <p:pic>
        <p:nvPicPr>
          <p:cNvPr id="16" name="Θέση εικόνας 15" descr="Εικόνα που περιέχει κείμενο, στιγμιότυπο οθόνης, χάρτης&#10;&#10;Περιγραφή που δημιουργήθηκε αυτόματα">
            <a:extLst>
              <a:ext uri="{FF2B5EF4-FFF2-40B4-BE49-F238E27FC236}">
                <a16:creationId xmlns:a16="http://schemas.microsoft.com/office/drawing/2014/main" id="{52E9691C-A900-A60C-F8DF-1BBA4FEB616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6662262" y="307182"/>
            <a:ext cx="4062411" cy="2956408"/>
          </a:xfrm>
        </p:spPr>
      </p:pic>
      <p:pic>
        <p:nvPicPr>
          <p:cNvPr id="18" name="Εικόνα 17" descr="Εικόνα που περιέχει κείμενο, στιγμιότυπο οθόνης, χάρτης&#10;&#10;Περιγραφή που δημιουργήθηκε αυτόματα">
            <a:extLst>
              <a:ext uri="{FF2B5EF4-FFF2-40B4-BE49-F238E27FC236}">
                <a16:creationId xmlns:a16="http://schemas.microsoft.com/office/drawing/2014/main" id="{D6A82DD8-8573-05F0-871B-F1E7E8DFA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977" y="3493295"/>
            <a:ext cx="4062412" cy="3036151"/>
          </a:xfrm>
          <a:prstGeom prst="rect">
            <a:avLst/>
          </a:prstGeom>
        </p:spPr>
      </p:pic>
    </p:spTree>
    <p:extLst>
      <p:ext uri="{BB962C8B-B14F-4D97-AF65-F5344CB8AC3E}">
        <p14:creationId xmlns:p14="http://schemas.microsoft.com/office/powerpoint/2010/main" val="2884120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49EF66-33EE-F2F2-D19A-3A242FC2E759}"/>
              </a:ext>
            </a:extLst>
          </p:cNvPr>
          <p:cNvSpPr>
            <a:spLocks noGrp="1"/>
          </p:cNvSpPr>
          <p:nvPr>
            <p:ph type="title"/>
          </p:nvPr>
        </p:nvSpPr>
        <p:spPr>
          <a:xfrm>
            <a:off x="1519723" y="551931"/>
            <a:ext cx="3640105" cy="1293028"/>
          </a:xfrm>
        </p:spPr>
        <p:txBody>
          <a:bodyPr>
            <a:normAutofit/>
          </a:bodyPr>
          <a:lstStyle/>
          <a:p>
            <a:pPr algn="l"/>
            <a:r>
              <a:rPr lang="en-US" sz="2400" dirty="0"/>
              <a:t>Question c</a:t>
            </a:r>
            <a:br>
              <a:rPr lang="en-US" sz="2400" dirty="0"/>
            </a:br>
            <a:r>
              <a:rPr lang="en-US" sz="2400" dirty="0"/>
              <a:t>linear </a:t>
            </a:r>
            <a:r>
              <a:rPr lang="en-US" sz="2400" dirty="0" err="1"/>
              <a:t>SVm</a:t>
            </a:r>
            <a:r>
              <a:rPr lang="en-US" sz="2400" dirty="0"/>
              <a:t> classifier</a:t>
            </a:r>
            <a:endParaRPr lang="el-GR" sz="2400" dirty="0"/>
          </a:p>
        </p:txBody>
      </p:sp>
      <p:sp>
        <p:nvSpPr>
          <p:cNvPr id="5" name="TextBox 4">
            <a:extLst>
              <a:ext uri="{FF2B5EF4-FFF2-40B4-BE49-F238E27FC236}">
                <a16:creationId xmlns:a16="http://schemas.microsoft.com/office/drawing/2014/main" id="{DCF3A586-2093-5441-3900-F8BD2223A786}"/>
              </a:ext>
            </a:extLst>
          </p:cNvPr>
          <p:cNvSpPr txBox="1"/>
          <p:nvPr/>
        </p:nvSpPr>
        <p:spPr>
          <a:xfrm>
            <a:off x="460712" y="2470649"/>
            <a:ext cx="7640394" cy="2585323"/>
          </a:xfrm>
          <a:prstGeom prst="rect">
            <a:avLst/>
          </a:prstGeom>
          <a:noFill/>
        </p:spPr>
        <p:txBody>
          <a:bodyPr wrap="square" rtlCol="0">
            <a:spAutoFit/>
          </a:bodyPr>
          <a:lstStyle/>
          <a:p>
            <a:r>
              <a:rPr lang="en-US" dirty="0"/>
              <a:t>In this question , we are dealing with the creation of a linear SVM classification model , using two different implementation methods : one-vs-one(</a:t>
            </a:r>
            <a:r>
              <a:rPr lang="en-US" dirty="0" err="1"/>
              <a:t>ovo</a:t>
            </a:r>
            <a:r>
              <a:rPr lang="en-US" dirty="0"/>
              <a:t>) and one-vs-rest(</a:t>
            </a:r>
            <a:r>
              <a:rPr lang="en-US" dirty="0" err="1"/>
              <a:t>ovr</a:t>
            </a:r>
            <a:r>
              <a:rPr lang="en-US" dirty="0"/>
              <a:t>)</a:t>
            </a:r>
            <a:r>
              <a:rPr lang="el-GR" dirty="0"/>
              <a:t>.</a:t>
            </a:r>
            <a:r>
              <a:rPr lang="en-US" dirty="0"/>
              <a:t> First of all , we create the two functions shown in the top of this slide , one to train the linear </a:t>
            </a:r>
            <a:r>
              <a:rPr lang="en-US" dirty="0" err="1"/>
              <a:t>svm</a:t>
            </a:r>
            <a:r>
              <a:rPr lang="en-US" dirty="0"/>
              <a:t> classifier (using the </a:t>
            </a:r>
            <a:r>
              <a:rPr lang="en-US" dirty="0" err="1"/>
              <a:t>sklearn</a:t>
            </a:r>
            <a:r>
              <a:rPr lang="en-US" dirty="0"/>
              <a:t> function SVC) and the other one to visualize the results of the classification (using the previously created </a:t>
            </a:r>
            <a:r>
              <a:rPr lang="en-US" dirty="0" err="1"/>
              <a:t>plot_model</a:t>
            </a:r>
            <a:r>
              <a:rPr lang="en-US" dirty="0"/>
              <a:t> function).</a:t>
            </a:r>
          </a:p>
          <a:p>
            <a:r>
              <a:rPr lang="en-US" dirty="0"/>
              <a:t>After that, we are ready to call those functions for our two different shape types (</a:t>
            </a:r>
            <a:r>
              <a:rPr lang="en-US" dirty="0" err="1"/>
              <a:t>ovo</a:t>
            </a:r>
            <a:r>
              <a:rPr lang="en-US" dirty="0"/>
              <a:t> and </a:t>
            </a:r>
            <a:r>
              <a:rPr lang="en-US" dirty="0" err="1"/>
              <a:t>ovr</a:t>
            </a:r>
            <a:r>
              <a:rPr lang="en-US" dirty="0"/>
              <a:t>).</a:t>
            </a:r>
            <a:endParaRPr lang="el-GR" dirty="0"/>
          </a:p>
        </p:txBody>
      </p:sp>
      <p:pic>
        <p:nvPicPr>
          <p:cNvPr id="7" name="Εικόνα 6" descr="Εικόνα που περιέχει κείμενο, στιγμιότυπο οθόνης, γραμματοσειρά">
            <a:extLst>
              <a:ext uri="{FF2B5EF4-FFF2-40B4-BE49-F238E27FC236}">
                <a16:creationId xmlns:a16="http://schemas.microsoft.com/office/drawing/2014/main" id="{CA0C8A4F-0349-93B6-7B61-CC42B39F7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440" y="469036"/>
            <a:ext cx="5742521" cy="1939751"/>
          </a:xfrm>
          <a:prstGeom prst="rect">
            <a:avLst/>
          </a:prstGeom>
        </p:spPr>
      </p:pic>
      <p:pic>
        <p:nvPicPr>
          <p:cNvPr id="9" name="Εικόνα 8"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CFB62802-B9FE-8225-F02C-0D21A6754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257" y="5117835"/>
            <a:ext cx="3859325" cy="1471613"/>
          </a:xfrm>
          <a:prstGeom prst="rect">
            <a:avLst/>
          </a:prstGeom>
        </p:spPr>
      </p:pic>
    </p:spTree>
    <p:extLst>
      <p:ext uri="{BB962C8B-B14F-4D97-AF65-F5344CB8AC3E}">
        <p14:creationId xmlns:p14="http://schemas.microsoft.com/office/powerpoint/2010/main" val="369773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Τίτλος 6">
            <a:extLst>
              <a:ext uri="{FF2B5EF4-FFF2-40B4-BE49-F238E27FC236}">
                <a16:creationId xmlns:a16="http://schemas.microsoft.com/office/drawing/2014/main" id="{1B6833C9-164B-BD33-3D31-C7C038BF1DD9}"/>
              </a:ext>
            </a:extLst>
          </p:cNvPr>
          <p:cNvSpPr>
            <a:spLocks noGrp="1"/>
          </p:cNvSpPr>
          <p:nvPr>
            <p:ph type="title"/>
          </p:nvPr>
        </p:nvSpPr>
        <p:spPr>
          <a:xfrm>
            <a:off x="685799" y="692935"/>
            <a:ext cx="7741444" cy="742958"/>
          </a:xfrm>
        </p:spPr>
        <p:txBody>
          <a:bodyPr/>
          <a:lstStyle/>
          <a:p>
            <a:r>
              <a:rPr lang="en-US" dirty="0"/>
              <a:t>Introduction and libraries</a:t>
            </a:r>
            <a:endParaRPr lang="el-GR" dirty="0"/>
          </a:p>
        </p:txBody>
      </p:sp>
      <p:sp>
        <p:nvSpPr>
          <p:cNvPr id="4" name="Θέση κειμένου 3">
            <a:extLst>
              <a:ext uri="{FF2B5EF4-FFF2-40B4-BE49-F238E27FC236}">
                <a16:creationId xmlns:a16="http://schemas.microsoft.com/office/drawing/2014/main" id="{92948532-0D58-F08C-DD4F-1D227592392A}"/>
              </a:ext>
            </a:extLst>
          </p:cNvPr>
          <p:cNvSpPr>
            <a:spLocks noGrp="1"/>
          </p:cNvSpPr>
          <p:nvPr>
            <p:ph type="body" sz="half" idx="4294967295"/>
          </p:nvPr>
        </p:nvSpPr>
        <p:spPr>
          <a:xfrm>
            <a:off x="614362" y="2438400"/>
            <a:ext cx="5593556" cy="1981199"/>
          </a:xfrm>
        </p:spPr>
        <p:txBody>
          <a:bodyPr/>
          <a:lstStyle/>
          <a:p>
            <a:pPr marL="0" indent="0">
              <a:buNone/>
            </a:pPr>
            <a:r>
              <a:rPr lang="en-US" sz="1800" dirty="0"/>
              <a:t>First of all , we import </a:t>
            </a:r>
            <a:r>
              <a:rPr lang="en-US" sz="1800" dirty="0" err="1"/>
              <a:t>numpy</a:t>
            </a:r>
            <a:r>
              <a:rPr lang="en-US" sz="1800" dirty="0"/>
              <a:t> and </a:t>
            </a:r>
            <a:r>
              <a:rPr lang="en-US" sz="1800" dirty="0" err="1"/>
              <a:t>sklearn</a:t>
            </a:r>
            <a:r>
              <a:rPr lang="en-US" sz="1800" dirty="0"/>
              <a:t> libraries</a:t>
            </a:r>
            <a:r>
              <a:rPr lang="el-GR" sz="1800" dirty="0"/>
              <a:t> </a:t>
            </a:r>
            <a:r>
              <a:rPr lang="en-US" sz="1800" dirty="0"/>
              <a:t>in addition to some of their modules , in order to : </a:t>
            </a:r>
            <a:r>
              <a:rPr lang="en-US" sz="1800" b="0" i="0" dirty="0">
                <a:effectLst/>
              </a:rPr>
              <a:t>implement classification methods(SVC &amp; </a:t>
            </a:r>
            <a:r>
              <a:rPr lang="en-US" sz="1800" b="0" i="0" dirty="0" err="1">
                <a:effectLst/>
              </a:rPr>
              <a:t>KNeighborsClassifier</a:t>
            </a:r>
            <a:r>
              <a:rPr lang="en-US" sz="1800" b="0" i="0" dirty="0">
                <a:effectLst/>
              </a:rPr>
              <a:t>) , measure classification performance (metrics) , split data into two sets (</a:t>
            </a:r>
            <a:r>
              <a:rPr lang="en-US" sz="1800" b="0" i="0" dirty="0" err="1">
                <a:effectLst/>
              </a:rPr>
              <a:t>model_selection</a:t>
            </a:r>
            <a:r>
              <a:rPr lang="en-US" sz="1800" b="0" i="0" dirty="0">
                <a:effectLst/>
              </a:rPr>
              <a:t>) etc.</a:t>
            </a:r>
          </a:p>
          <a:p>
            <a:endParaRPr lang="el-GR" dirty="0"/>
          </a:p>
        </p:txBody>
      </p:sp>
      <p:pic>
        <p:nvPicPr>
          <p:cNvPr id="6" name="Εικόνα 5" descr="Εικόνα που περιέχει κείμενο, γραμματοσειρά, στιγμιότυπο οθόνης, λευκό&#10;&#10;Περιγραφή που δημιουργήθηκε αυτόματα">
            <a:extLst>
              <a:ext uri="{FF2B5EF4-FFF2-40B4-BE49-F238E27FC236}">
                <a16:creationId xmlns:a16="http://schemas.microsoft.com/office/drawing/2014/main" id="{D85523BD-71BC-F82A-CD1E-D4EB39438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841" y="2381476"/>
            <a:ext cx="4089610" cy="2597717"/>
          </a:xfrm>
          <a:prstGeom prst="rect">
            <a:avLst/>
          </a:prstGeom>
        </p:spPr>
      </p:pic>
    </p:spTree>
    <p:extLst>
      <p:ext uri="{BB962C8B-B14F-4D97-AF65-F5344CB8AC3E}">
        <p14:creationId xmlns:p14="http://schemas.microsoft.com/office/powerpoint/2010/main" val="4268125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descr="Εικόνα που περιέχει κείμενο, στιγμιότυπο οθόνης, πολυχρωμία&#10;&#10;Περιγραφή που δημιουργήθηκε αυτόματα">
            <a:extLst>
              <a:ext uri="{FF2B5EF4-FFF2-40B4-BE49-F238E27FC236}">
                <a16:creationId xmlns:a16="http://schemas.microsoft.com/office/drawing/2014/main" id="{0984BC75-1FD9-40F8-83DD-46F2894F5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994" y="160734"/>
            <a:ext cx="3657731" cy="3107532"/>
          </a:xfrm>
          <a:prstGeom prst="rect">
            <a:avLst/>
          </a:prstGeom>
        </p:spPr>
      </p:pic>
      <p:pic>
        <p:nvPicPr>
          <p:cNvPr id="5" name="Εικόνα 4" descr="Εικόνα που περιέχει κείμενο, στιγμιότυπο οθόνης, πολυχρωμία&#10;&#10;Περιγραφή που δημιουργήθηκε αυτόματα">
            <a:extLst>
              <a:ext uri="{FF2B5EF4-FFF2-40B4-BE49-F238E27FC236}">
                <a16:creationId xmlns:a16="http://schemas.microsoft.com/office/drawing/2014/main" id="{ECC6E2BC-9196-BBA7-D431-19D44716B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699" y="3429000"/>
            <a:ext cx="3786320" cy="3268266"/>
          </a:xfrm>
          <a:prstGeom prst="rect">
            <a:avLst/>
          </a:prstGeom>
        </p:spPr>
      </p:pic>
      <p:sp>
        <p:nvSpPr>
          <p:cNvPr id="7" name="TextBox 6">
            <a:extLst>
              <a:ext uri="{FF2B5EF4-FFF2-40B4-BE49-F238E27FC236}">
                <a16:creationId xmlns:a16="http://schemas.microsoft.com/office/drawing/2014/main" id="{C64C99BC-468F-0970-76FA-36AFB503EE22}"/>
              </a:ext>
            </a:extLst>
          </p:cNvPr>
          <p:cNvSpPr txBox="1"/>
          <p:nvPr/>
        </p:nvSpPr>
        <p:spPr>
          <a:xfrm>
            <a:off x="678656" y="1564481"/>
            <a:ext cx="6729413" cy="3970318"/>
          </a:xfrm>
          <a:prstGeom prst="rect">
            <a:avLst/>
          </a:prstGeom>
          <a:noFill/>
        </p:spPr>
        <p:txBody>
          <a:bodyPr wrap="square" rtlCol="0">
            <a:spAutoFit/>
          </a:bodyPr>
          <a:lstStyle/>
          <a:p>
            <a:r>
              <a:rPr lang="en-US" dirty="0"/>
              <a:t>In more detail , about the two Multi-Class Classification methods we use , we can say that :</a:t>
            </a:r>
          </a:p>
          <a:p>
            <a:r>
              <a:rPr lang="en-US" dirty="0"/>
              <a:t>One-vs-rest, involves splitting the multi-class dataset into multiple binary classification problems. A binary classifier is then trained on each binary classification problem and predictions are made using the model that is the most confident.</a:t>
            </a:r>
          </a:p>
          <a:p>
            <a:r>
              <a:rPr lang="en-US" dirty="0"/>
              <a:t>Unlike one-vs-rest that splits it into one binary dataset for each class, the one-vs-one approach splits the dataset into one dataset for each class versus every other class.</a:t>
            </a:r>
          </a:p>
          <a:p>
            <a:r>
              <a:rPr lang="en-US" dirty="0"/>
              <a:t>Despite the fact that, the results shown in this slide are generated using those two different methods for the linear SVC case , we conclude that there are not any differences in them.</a:t>
            </a:r>
            <a:endParaRPr lang="el-GR" dirty="0"/>
          </a:p>
        </p:txBody>
      </p:sp>
    </p:spTree>
    <p:extLst>
      <p:ext uri="{BB962C8B-B14F-4D97-AF65-F5344CB8AC3E}">
        <p14:creationId xmlns:p14="http://schemas.microsoft.com/office/powerpoint/2010/main" val="39452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89AE2FF-19F4-BF9A-D562-3B92CA4C5D83}"/>
              </a:ext>
            </a:extLst>
          </p:cNvPr>
          <p:cNvSpPr>
            <a:spLocks noGrp="1"/>
          </p:cNvSpPr>
          <p:nvPr>
            <p:ph type="title"/>
          </p:nvPr>
        </p:nvSpPr>
        <p:spPr>
          <a:xfrm>
            <a:off x="841169" y="503839"/>
            <a:ext cx="5189517" cy="411678"/>
          </a:xfrm>
        </p:spPr>
        <p:txBody>
          <a:bodyPr>
            <a:normAutofit fontScale="90000"/>
          </a:bodyPr>
          <a:lstStyle/>
          <a:p>
            <a:r>
              <a:rPr lang="en-US" dirty="0"/>
              <a:t>RBF KERNEL SVM CLASSIFIER</a:t>
            </a:r>
            <a:endParaRPr lang="el-GR" dirty="0"/>
          </a:p>
        </p:txBody>
      </p:sp>
      <p:pic>
        <p:nvPicPr>
          <p:cNvPr id="6" name="Θέση εικόνας 5" descr="Εικόνα που περιέχει κείμενο, γραμματοσειρά, στιγμιότυπο οθόνης&#10;&#10;Περιγραφή που δημιουργήθηκε αυτόματα">
            <a:extLst>
              <a:ext uri="{FF2B5EF4-FFF2-40B4-BE49-F238E27FC236}">
                <a16:creationId xmlns:a16="http://schemas.microsoft.com/office/drawing/2014/main" id="{EEA8DC9D-5518-9809-7E4A-F87D6454F2F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841169" y="4316452"/>
            <a:ext cx="6450807" cy="2421731"/>
          </a:xfrm>
        </p:spPr>
      </p:pic>
      <p:sp>
        <p:nvSpPr>
          <p:cNvPr id="4" name="Θέση κειμένου 3">
            <a:extLst>
              <a:ext uri="{FF2B5EF4-FFF2-40B4-BE49-F238E27FC236}">
                <a16:creationId xmlns:a16="http://schemas.microsoft.com/office/drawing/2014/main" id="{66F4647C-C824-0CA7-8822-0DACC0A31B09}"/>
              </a:ext>
            </a:extLst>
          </p:cNvPr>
          <p:cNvSpPr>
            <a:spLocks noGrp="1"/>
          </p:cNvSpPr>
          <p:nvPr>
            <p:ph type="body" sz="half" idx="2"/>
          </p:nvPr>
        </p:nvSpPr>
        <p:spPr>
          <a:xfrm>
            <a:off x="183326" y="1009400"/>
            <a:ext cx="6873240" cy="4769894"/>
          </a:xfrm>
        </p:spPr>
        <p:txBody>
          <a:bodyPr>
            <a:normAutofit/>
          </a:bodyPr>
          <a:lstStyle/>
          <a:p>
            <a:r>
              <a:rPr lang="en-US" sz="1800" dirty="0"/>
              <a:t>Moving forward , we now have to deal with the implementation of an RBF Kernel SVM Classifier. Our general plan in this question, is to generate a grid search algorithm that will help us train and use the classifier with the best metrics , accordingly to the values of some hyperparameters (C, gamma, class weight, decision function shape). First of all , we start by generating the </a:t>
            </a:r>
            <a:r>
              <a:rPr lang="en-US" sz="1800" dirty="0" err="1"/>
              <a:t>Training_info</a:t>
            </a:r>
            <a:r>
              <a:rPr lang="en-US" sz="1800" dirty="0"/>
              <a:t> class which will keep the hyperparameters used to train the best classifier,</a:t>
            </a:r>
            <a:r>
              <a:rPr lang="el-GR" sz="1800" dirty="0"/>
              <a:t> </a:t>
            </a:r>
            <a:r>
              <a:rPr lang="en-US" sz="1800" dirty="0"/>
              <a:t>when grid search is executed. Then, we create the training function (</a:t>
            </a:r>
            <a:r>
              <a:rPr lang="en-US" sz="1800" dirty="0" err="1"/>
              <a:t>train_svc</a:t>
            </a:r>
            <a:r>
              <a:rPr lang="en-US" sz="1800" dirty="0"/>
              <a:t>) in the same way we did in the linear SVM case (using the </a:t>
            </a:r>
            <a:r>
              <a:rPr lang="en-US" sz="1800" dirty="0" err="1"/>
              <a:t>sklearn</a:t>
            </a:r>
            <a:r>
              <a:rPr lang="en-US" sz="1800" dirty="0"/>
              <a:t> function SVC) , but with an </a:t>
            </a:r>
            <a:r>
              <a:rPr lang="en-US" sz="1800" dirty="0" err="1"/>
              <a:t>rbf</a:t>
            </a:r>
            <a:r>
              <a:rPr lang="en-US" sz="1800" dirty="0"/>
              <a:t> kernel and more hyperparameters used .</a:t>
            </a:r>
            <a:endParaRPr lang="el-GR" sz="1800" dirty="0"/>
          </a:p>
        </p:txBody>
      </p:sp>
      <p:pic>
        <p:nvPicPr>
          <p:cNvPr id="8" name="Εικόνα 7"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7E9C9323-AB39-DBEA-A3B3-986E29304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655" y="915517"/>
            <a:ext cx="4472019" cy="4473008"/>
          </a:xfrm>
          <a:prstGeom prst="rect">
            <a:avLst/>
          </a:prstGeom>
        </p:spPr>
      </p:pic>
    </p:spTree>
    <p:extLst>
      <p:ext uri="{BB962C8B-B14F-4D97-AF65-F5344CB8AC3E}">
        <p14:creationId xmlns:p14="http://schemas.microsoft.com/office/powerpoint/2010/main" val="3553879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Θέση εικόνας 5" descr="Εικόνα που περιέχει κείμενο, στιγμιότυπο οθόνης, γραμματοσειρά, έγγραφο&#10;&#10;Περιγραφή που δημιουργήθηκε αυτόματα">
            <a:extLst>
              <a:ext uri="{FF2B5EF4-FFF2-40B4-BE49-F238E27FC236}">
                <a16:creationId xmlns:a16="http://schemas.microsoft.com/office/drawing/2014/main" id="{8F1CF5B2-BEDA-8DEB-3197-2C2029204BE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181592" y="585788"/>
            <a:ext cx="5720155" cy="5600699"/>
          </a:xfrm>
        </p:spPr>
      </p:pic>
      <p:sp>
        <p:nvSpPr>
          <p:cNvPr id="5" name="TextBox 4">
            <a:extLst>
              <a:ext uri="{FF2B5EF4-FFF2-40B4-BE49-F238E27FC236}">
                <a16:creationId xmlns:a16="http://schemas.microsoft.com/office/drawing/2014/main" id="{00C251B5-ED0A-8195-4642-B16B86305F5F}"/>
              </a:ext>
            </a:extLst>
          </p:cNvPr>
          <p:cNvSpPr txBox="1"/>
          <p:nvPr/>
        </p:nvSpPr>
        <p:spPr>
          <a:xfrm>
            <a:off x="498764" y="1727860"/>
            <a:ext cx="5082639" cy="3693319"/>
          </a:xfrm>
          <a:prstGeom prst="rect">
            <a:avLst/>
          </a:prstGeom>
          <a:noFill/>
        </p:spPr>
        <p:txBody>
          <a:bodyPr wrap="square" rtlCol="0">
            <a:spAutoFit/>
          </a:bodyPr>
          <a:lstStyle/>
          <a:p>
            <a:r>
              <a:rPr lang="en-US" dirty="0"/>
              <a:t>Proceeding , we implement the grid search we talked about in the previous slide. In order to determine which are the optimal parameters for our classifier , then report on its misclassification rate , we split the testing set into two : The validation set and the final testing set. We test each classifier created during grid search using the validation set , then the best model is re-trained utilizing a concatenation of the training and validation data. The held-out testing set is ultimately used , in order to get a final sense of the resulting classifier’s accuracy. </a:t>
            </a:r>
            <a:endParaRPr lang="el-GR" dirty="0"/>
          </a:p>
        </p:txBody>
      </p:sp>
    </p:spTree>
    <p:extLst>
      <p:ext uri="{BB962C8B-B14F-4D97-AF65-F5344CB8AC3E}">
        <p14:creationId xmlns:p14="http://schemas.microsoft.com/office/powerpoint/2010/main" val="258736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Θέση περιεχομένου 5" descr="Εικόνα που περιέχει κείμενο, γραμματοσειρά, στιγμιότυπο οθόνης&#10;&#10;Περιγραφή που δημιουργήθηκε αυτόματα">
            <a:extLst>
              <a:ext uri="{FF2B5EF4-FFF2-40B4-BE49-F238E27FC236}">
                <a16:creationId xmlns:a16="http://schemas.microsoft.com/office/drawing/2014/main" id="{72B2320F-D34E-1C22-D378-AD931DD07D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93529" y="2836069"/>
            <a:ext cx="5724639" cy="3643312"/>
          </a:xfrm>
        </p:spPr>
      </p:pic>
      <p:pic>
        <p:nvPicPr>
          <p:cNvPr id="12" name="Εικόνα 11">
            <a:extLst>
              <a:ext uri="{FF2B5EF4-FFF2-40B4-BE49-F238E27FC236}">
                <a16:creationId xmlns:a16="http://schemas.microsoft.com/office/drawing/2014/main" id="{4D5DD165-2222-E20D-80B6-2259DF9990B4}"/>
              </a:ext>
            </a:extLst>
          </p:cNvPr>
          <p:cNvPicPr>
            <a:picLocks noChangeAspect="1"/>
          </p:cNvPicPr>
          <p:nvPr/>
        </p:nvPicPr>
        <p:blipFill>
          <a:blip r:embed="rId3"/>
          <a:stretch>
            <a:fillRect/>
          </a:stretch>
        </p:blipFill>
        <p:spPr>
          <a:xfrm>
            <a:off x="6293529" y="565791"/>
            <a:ext cx="5724640" cy="2054530"/>
          </a:xfrm>
          <a:prstGeom prst="rect">
            <a:avLst/>
          </a:prstGeom>
        </p:spPr>
      </p:pic>
      <p:sp>
        <p:nvSpPr>
          <p:cNvPr id="14" name="TextBox 13">
            <a:extLst>
              <a:ext uri="{FF2B5EF4-FFF2-40B4-BE49-F238E27FC236}">
                <a16:creationId xmlns:a16="http://schemas.microsoft.com/office/drawing/2014/main" id="{F04AB8C4-A412-7F7C-9741-7D66E3262EA4}"/>
              </a:ext>
            </a:extLst>
          </p:cNvPr>
          <p:cNvSpPr txBox="1"/>
          <p:nvPr/>
        </p:nvSpPr>
        <p:spPr>
          <a:xfrm>
            <a:off x="521494" y="1707356"/>
            <a:ext cx="4679156" cy="3970318"/>
          </a:xfrm>
          <a:prstGeom prst="rect">
            <a:avLst/>
          </a:prstGeom>
          <a:noFill/>
        </p:spPr>
        <p:txBody>
          <a:bodyPr wrap="square" rtlCol="0">
            <a:spAutoFit/>
          </a:bodyPr>
          <a:lstStyle/>
          <a:p>
            <a:r>
              <a:rPr lang="en-US" dirty="0"/>
              <a:t>Afterwards, we create a simple function to split the training datapoints into support and non-support vectors and we return them together with the corresponding classes. Finally, the last function we create in this question is the one that plots the model’s training datapoints, with the support vectors being plotted distinctively. Then , it creates a plot like the previous ones , which distinguishes the correctly and improperly classified datapoints</a:t>
            </a:r>
          </a:p>
          <a:p>
            <a:r>
              <a:rPr lang="en-US" dirty="0"/>
              <a:t>and  reports on the classification error rate on the bottom right.</a:t>
            </a:r>
            <a:endParaRPr lang="el-GR" dirty="0"/>
          </a:p>
        </p:txBody>
      </p:sp>
    </p:spTree>
    <p:extLst>
      <p:ext uri="{BB962C8B-B14F-4D97-AF65-F5344CB8AC3E}">
        <p14:creationId xmlns:p14="http://schemas.microsoft.com/office/powerpoint/2010/main" val="240807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67701F7-6926-AFDF-E15A-73EA1D2E709C}"/>
              </a:ext>
            </a:extLst>
          </p:cNvPr>
          <p:cNvSpPr>
            <a:spLocks noGrp="1"/>
          </p:cNvSpPr>
          <p:nvPr>
            <p:ph type="title"/>
          </p:nvPr>
        </p:nvSpPr>
        <p:spPr>
          <a:xfrm>
            <a:off x="864393" y="624269"/>
            <a:ext cx="2174082" cy="907264"/>
          </a:xfrm>
        </p:spPr>
        <p:txBody>
          <a:bodyPr/>
          <a:lstStyle/>
          <a:p>
            <a:r>
              <a:rPr lang="en-US" dirty="0"/>
              <a:t>Results</a:t>
            </a:r>
            <a:endParaRPr lang="el-GR" dirty="0"/>
          </a:p>
        </p:txBody>
      </p:sp>
      <p:pic>
        <p:nvPicPr>
          <p:cNvPr id="6" name="Θέση περιεχομένου 5" descr="Εικόνα που περιέχει κείμενο, στιγμιότυπο οθόνης, διάγραμμα, αστρονομία&#10;&#10;Περιγραφή που δημιουργήθηκε αυτόματα">
            <a:extLst>
              <a:ext uri="{FF2B5EF4-FFF2-40B4-BE49-F238E27FC236}">
                <a16:creationId xmlns:a16="http://schemas.microsoft.com/office/drawing/2014/main" id="{6340302B-9F32-3F23-8C66-5A52CDA6E2A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86588" y="3507581"/>
            <a:ext cx="4408580" cy="3059179"/>
          </a:xfrm>
        </p:spPr>
      </p:pic>
      <p:pic>
        <p:nvPicPr>
          <p:cNvPr id="8" name="Θέση περιεχομένου 7" descr="Εικόνα που περιέχει κείμενο, στιγμιότυπο οθόνης, γραφικά, γραφιστική&#10;&#10;Περιγραφή που δημιουργήθηκε αυτόματα">
            <a:extLst>
              <a:ext uri="{FF2B5EF4-FFF2-40B4-BE49-F238E27FC236}">
                <a16:creationId xmlns:a16="http://schemas.microsoft.com/office/drawing/2014/main" id="{A54ABE2E-CEB5-BC40-65EA-EB20305967E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86588" y="344077"/>
            <a:ext cx="4408580" cy="3113498"/>
          </a:xfrm>
        </p:spPr>
      </p:pic>
      <p:pic>
        <p:nvPicPr>
          <p:cNvPr id="9" name="Εικόνα 8">
            <a:extLst>
              <a:ext uri="{FF2B5EF4-FFF2-40B4-BE49-F238E27FC236}">
                <a16:creationId xmlns:a16="http://schemas.microsoft.com/office/drawing/2014/main" id="{B040702B-4F42-BA66-3260-5EC626CC89D0}"/>
              </a:ext>
            </a:extLst>
          </p:cNvPr>
          <p:cNvPicPr>
            <a:picLocks noChangeAspect="1"/>
          </p:cNvPicPr>
          <p:nvPr/>
        </p:nvPicPr>
        <p:blipFill>
          <a:blip r:embed="rId4"/>
          <a:stretch>
            <a:fillRect/>
          </a:stretch>
        </p:blipFill>
        <p:spPr>
          <a:xfrm>
            <a:off x="571500" y="4038981"/>
            <a:ext cx="5893594" cy="2194750"/>
          </a:xfrm>
          <a:prstGeom prst="rect">
            <a:avLst/>
          </a:prstGeom>
        </p:spPr>
      </p:pic>
      <p:sp>
        <p:nvSpPr>
          <p:cNvPr id="12" name="TextBox 11">
            <a:extLst>
              <a:ext uri="{FF2B5EF4-FFF2-40B4-BE49-F238E27FC236}">
                <a16:creationId xmlns:a16="http://schemas.microsoft.com/office/drawing/2014/main" id="{CABE8942-1747-B9F1-E4AD-BBB568A82FB6}"/>
              </a:ext>
            </a:extLst>
          </p:cNvPr>
          <p:cNvSpPr txBox="1"/>
          <p:nvPr/>
        </p:nvSpPr>
        <p:spPr>
          <a:xfrm>
            <a:off x="500063" y="1552964"/>
            <a:ext cx="5343525" cy="1754326"/>
          </a:xfrm>
          <a:prstGeom prst="rect">
            <a:avLst/>
          </a:prstGeom>
          <a:noFill/>
        </p:spPr>
        <p:txBody>
          <a:bodyPr wrap="square" rtlCol="0">
            <a:spAutoFit/>
          </a:bodyPr>
          <a:lstStyle/>
          <a:p>
            <a:r>
              <a:rPr lang="en-US" dirty="0"/>
              <a:t>We see that we generate a grid search for some different hyperparameter’s values , in order to find and then plot the best svc model, with discrete</a:t>
            </a:r>
            <a:r>
              <a:rPr lang="el-GR" dirty="0"/>
              <a:t> </a:t>
            </a:r>
            <a:r>
              <a:rPr lang="en-US" dirty="0"/>
              <a:t>symbolism for the train sets , the support vectors , the test sets and the improperly classified datapoints as asked.</a:t>
            </a:r>
            <a:endParaRPr lang="el-GR" dirty="0"/>
          </a:p>
        </p:txBody>
      </p:sp>
    </p:spTree>
    <p:extLst>
      <p:ext uri="{BB962C8B-B14F-4D97-AF65-F5344CB8AC3E}">
        <p14:creationId xmlns:p14="http://schemas.microsoft.com/office/powerpoint/2010/main" val="3345497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Τίτλος 1">
            <a:extLst>
              <a:ext uri="{FF2B5EF4-FFF2-40B4-BE49-F238E27FC236}">
                <a16:creationId xmlns:a16="http://schemas.microsoft.com/office/drawing/2014/main" id="{3ED4C140-6E1F-7B76-D74D-B002F78CC050}"/>
              </a:ext>
            </a:extLst>
          </p:cNvPr>
          <p:cNvSpPr>
            <a:spLocks noGrp="1"/>
          </p:cNvSpPr>
          <p:nvPr>
            <p:ph type="title"/>
          </p:nvPr>
        </p:nvSpPr>
        <p:spPr>
          <a:xfrm>
            <a:off x="927852" y="629392"/>
            <a:ext cx="5110348" cy="1166030"/>
          </a:xfrm>
        </p:spPr>
        <p:txBody>
          <a:bodyPr>
            <a:normAutofit fontScale="90000"/>
          </a:bodyPr>
          <a:lstStyle/>
          <a:p>
            <a:r>
              <a:rPr lang="en-US" dirty="0"/>
              <a:t>Question d</a:t>
            </a:r>
            <a:br>
              <a:rPr lang="el-GR" dirty="0"/>
            </a:br>
            <a:r>
              <a:rPr lang="en-US" dirty="0"/>
              <a:t>custom classifier</a:t>
            </a:r>
            <a:endParaRPr lang="el-GR" dirty="0"/>
          </a:p>
        </p:txBody>
      </p:sp>
      <p:pic>
        <p:nvPicPr>
          <p:cNvPr id="9" name="Εικόνα 8"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C36B78B7-635F-179F-0244-D28C1878E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833" y="2169278"/>
            <a:ext cx="3829247" cy="2781443"/>
          </a:xfrm>
          <a:prstGeom prst="rect">
            <a:avLst/>
          </a:prstGeom>
        </p:spPr>
      </p:pic>
      <p:sp>
        <p:nvSpPr>
          <p:cNvPr id="12" name="TextBox 11">
            <a:extLst>
              <a:ext uri="{FF2B5EF4-FFF2-40B4-BE49-F238E27FC236}">
                <a16:creationId xmlns:a16="http://schemas.microsoft.com/office/drawing/2014/main" id="{041DF40F-545E-0685-AEA2-5A91C6D4D234}"/>
              </a:ext>
            </a:extLst>
          </p:cNvPr>
          <p:cNvSpPr txBox="1"/>
          <p:nvPr/>
        </p:nvSpPr>
        <p:spPr>
          <a:xfrm>
            <a:off x="585045" y="2436473"/>
            <a:ext cx="5795963" cy="2862322"/>
          </a:xfrm>
          <a:prstGeom prst="rect">
            <a:avLst/>
          </a:prstGeom>
          <a:noFill/>
        </p:spPr>
        <p:txBody>
          <a:bodyPr wrap="square" rtlCol="0">
            <a:spAutoFit/>
          </a:bodyPr>
          <a:lstStyle/>
          <a:p>
            <a:r>
              <a:rPr lang="en-US" dirty="0"/>
              <a:t>First of all, we start again by importing all the necessary libraries together with some of their modules to help us : implement classification methods (</a:t>
            </a:r>
            <a:r>
              <a:rPr lang="en-US" dirty="0" err="1"/>
              <a:t>MLPClassifier</a:t>
            </a:r>
            <a:r>
              <a:rPr lang="en-US" dirty="0"/>
              <a:t> , SVC , </a:t>
            </a:r>
            <a:r>
              <a:rPr lang="en-US" dirty="0" err="1"/>
              <a:t>KNeighborsClassifier</a:t>
            </a:r>
            <a:r>
              <a:rPr lang="en-US" dirty="0"/>
              <a:t>) , plot (</a:t>
            </a:r>
            <a:r>
              <a:rPr lang="en-US" dirty="0" err="1"/>
              <a:t>pyplot</a:t>
            </a:r>
            <a:r>
              <a:rPr lang="en-US" dirty="0"/>
              <a:t>) and measure (metrics) classification results, split data into sets (</a:t>
            </a:r>
            <a:r>
              <a:rPr lang="en-US" dirty="0" err="1"/>
              <a:t>model_selection</a:t>
            </a:r>
            <a:r>
              <a:rPr lang="en-US" dirty="0"/>
              <a:t>) and deal with imbalanced datasets (resample, SMOTE) etc.</a:t>
            </a:r>
          </a:p>
          <a:p>
            <a:endParaRPr lang="en-US" dirty="0"/>
          </a:p>
          <a:p>
            <a:endParaRPr lang="el-GR" dirty="0"/>
          </a:p>
        </p:txBody>
      </p:sp>
    </p:spTree>
    <p:extLst>
      <p:ext uri="{BB962C8B-B14F-4D97-AF65-F5344CB8AC3E}">
        <p14:creationId xmlns:p14="http://schemas.microsoft.com/office/powerpoint/2010/main" val="4288556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9AA34EA5-6A5E-F62E-A267-65CE124ED06B}"/>
              </a:ext>
            </a:extLst>
          </p:cNvPr>
          <p:cNvPicPr>
            <a:picLocks noChangeAspect="1"/>
          </p:cNvPicPr>
          <p:nvPr/>
        </p:nvPicPr>
        <p:blipFill>
          <a:blip r:embed="rId2"/>
          <a:stretch>
            <a:fillRect/>
          </a:stretch>
        </p:blipFill>
        <p:spPr>
          <a:xfrm>
            <a:off x="5443791" y="1887502"/>
            <a:ext cx="5852667" cy="2786113"/>
          </a:xfrm>
          <a:prstGeom prst="rect">
            <a:avLst/>
          </a:prstGeom>
        </p:spPr>
      </p:pic>
      <p:sp>
        <p:nvSpPr>
          <p:cNvPr id="6" name="TextBox 5">
            <a:extLst>
              <a:ext uri="{FF2B5EF4-FFF2-40B4-BE49-F238E27FC236}">
                <a16:creationId xmlns:a16="http://schemas.microsoft.com/office/drawing/2014/main" id="{2C6D3C0C-3A7E-12B1-0879-E38B6EFFF0D7}"/>
              </a:ext>
            </a:extLst>
          </p:cNvPr>
          <p:cNvSpPr txBox="1"/>
          <p:nvPr/>
        </p:nvSpPr>
        <p:spPr>
          <a:xfrm>
            <a:off x="807522" y="2131621"/>
            <a:ext cx="3621974" cy="2031325"/>
          </a:xfrm>
          <a:prstGeom prst="rect">
            <a:avLst/>
          </a:prstGeom>
          <a:noFill/>
        </p:spPr>
        <p:txBody>
          <a:bodyPr wrap="square" rtlCol="0">
            <a:spAutoFit/>
          </a:bodyPr>
          <a:lstStyle/>
          <a:p>
            <a:r>
              <a:rPr lang="en-US" dirty="0"/>
              <a:t>After that, we load out data from the “datasetC.csv” file and we split them into the training set (consisted of N samples) and the testing-validating set.</a:t>
            </a:r>
          </a:p>
          <a:p>
            <a:endParaRPr lang="el-GR" dirty="0"/>
          </a:p>
        </p:txBody>
      </p:sp>
    </p:spTree>
    <p:extLst>
      <p:ext uri="{BB962C8B-B14F-4D97-AF65-F5344CB8AC3E}">
        <p14:creationId xmlns:p14="http://schemas.microsoft.com/office/powerpoint/2010/main" val="265594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A0AC73-E922-980C-2325-3AC5E1DD76A6}"/>
              </a:ext>
            </a:extLst>
          </p:cNvPr>
          <p:cNvSpPr txBox="1"/>
          <p:nvPr/>
        </p:nvSpPr>
        <p:spPr>
          <a:xfrm>
            <a:off x="1971304" y="1951672"/>
            <a:ext cx="7226135" cy="2308324"/>
          </a:xfrm>
          <a:prstGeom prst="rect">
            <a:avLst/>
          </a:prstGeom>
          <a:noFill/>
        </p:spPr>
        <p:txBody>
          <a:bodyPr wrap="square" rtlCol="0">
            <a:spAutoFit/>
          </a:bodyPr>
          <a:lstStyle/>
          <a:p>
            <a:r>
              <a:rPr lang="en-US" dirty="0"/>
              <a:t>In this question , we are asked to create our own classification algorithm , to achieve the best classification ratio. For this reason , we are going to experiment on multiple classification techniques , in order to find the best one. The techniques we ended up testing are :</a:t>
            </a:r>
          </a:p>
          <a:p>
            <a:r>
              <a:rPr lang="en-US" dirty="0"/>
              <a:t>1) MLP</a:t>
            </a:r>
          </a:p>
          <a:p>
            <a:r>
              <a:rPr lang="en-US" dirty="0"/>
              <a:t>2) K Neighbors Classifier</a:t>
            </a:r>
          </a:p>
          <a:p>
            <a:r>
              <a:rPr lang="en-US" dirty="0"/>
              <a:t>3) SVC</a:t>
            </a:r>
            <a:endParaRPr lang="el-GR" dirty="0"/>
          </a:p>
        </p:txBody>
      </p:sp>
    </p:spTree>
    <p:extLst>
      <p:ext uri="{BB962C8B-B14F-4D97-AF65-F5344CB8AC3E}">
        <p14:creationId xmlns:p14="http://schemas.microsoft.com/office/powerpoint/2010/main" val="2386371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55641827-7543-51B3-6EF1-1DA5B6D3CC73}"/>
              </a:ext>
            </a:extLst>
          </p:cNvPr>
          <p:cNvSpPr>
            <a:spLocks noGrp="1"/>
          </p:cNvSpPr>
          <p:nvPr>
            <p:ph type="title"/>
          </p:nvPr>
        </p:nvSpPr>
        <p:spPr>
          <a:xfrm>
            <a:off x="581892" y="782185"/>
            <a:ext cx="3626922" cy="702230"/>
          </a:xfrm>
        </p:spPr>
        <p:txBody>
          <a:bodyPr/>
          <a:lstStyle/>
          <a:p>
            <a:r>
              <a:rPr lang="en-US" dirty="0" err="1"/>
              <a:t>Pca</a:t>
            </a:r>
            <a:r>
              <a:rPr lang="en-US" dirty="0"/>
              <a:t> testing</a:t>
            </a:r>
            <a:endParaRPr lang="el-GR" dirty="0"/>
          </a:p>
        </p:txBody>
      </p:sp>
      <p:pic>
        <p:nvPicPr>
          <p:cNvPr id="7" name="Εικόνα 6"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FB74E072-5DBE-BE4E-9CFE-3B6EE6507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746" y="1264723"/>
            <a:ext cx="5741940" cy="3402281"/>
          </a:xfrm>
          <a:prstGeom prst="rect">
            <a:avLst/>
          </a:prstGeom>
        </p:spPr>
      </p:pic>
      <p:pic>
        <p:nvPicPr>
          <p:cNvPr id="11" name="Εικόνα 10">
            <a:extLst>
              <a:ext uri="{FF2B5EF4-FFF2-40B4-BE49-F238E27FC236}">
                <a16:creationId xmlns:a16="http://schemas.microsoft.com/office/drawing/2014/main" id="{B53380B8-9E2F-C643-6D3F-49E367C04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947" y="5242957"/>
            <a:ext cx="5315537" cy="433448"/>
          </a:xfrm>
          <a:prstGeom prst="rect">
            <a:avLst/>
          </a:prstGeom>
        </p:spPr>
      </p:pic>
      <p:sp>
        <p:nvSpPr>
          <p:cNvPr id="12" name="TextBox 11">
            <a:extLst>
              <a:ext uri="{FF2B5EF4-FFF2-40B4-BE49-F238E27FC236}">
                <a16:creationId xmlns:a16="http://schemas.microsoft.com/office/drawing/2014/main" id="{B33965F2-48A4-2415-53B3-C3D26726EA99}"/>
              </a:ext>
            </a:extLst>
          </p:cNvPr>
          <p:cNvSpPr txBox="1"/>
          <p:nvPr/>
        </p:nvSpPr>
        <p:spPr>
          <a:xfrm>
            <a:off x="306558" y="1888177"/>
            <a:ext cx="5369847" cy="3970318"/>
          </a:xfrm>
          <a:prstGeom prst="rect">
            <a:avLst/>
          </a:prstGeom>
          <a:noFill/>
        </p:spPr>
        <p:txBody>
          <a:bodyPr wrap="square" rtlCol="0">
            <a:spAutoFit/>
          </a:bodyPr>
          <a:lstStyle/>
          <a:p>
            <a:r>
              <a:rPr lang="en-US" dirty="0"/>
              <a:t>We start our tests , by checking if we could take advantage of the Principal Component analysis , in order to reduce the size of our dataset without losing any important information about it. We chose to check how many components we have to keep , in order to maintain 90% of the explained variance. The number that comes up is too high (350 out of 400) to bother transforming our data. The reason behind this big number , is that the explained variance is equally distributed amongst almost all features.</a:t>
            </a:r>
          </a:p>
          <a:p>
            <a:r>
              <a:rPr lang="en-US" dirty="0"/>
              <a:t>So, we have no concrete way to visualize the data.</a:t>
            </a:r>
            <a:endParaRPr lang="el-GR" dirty="0"/>
          </a:p>
        </p:txBody>
      </p:sp>
    </p:spTree>
    <p:extLst>
      <p:ext uri="{BB962C8B-B14F-4D97-AF65-F5344CB8AC3E}">
        <p14:creationId xmlns:p14="http://schemas.microsoft.com/office/powerpoint/2010/main" val="1113492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87A786E5-EAF3-1002-1F5E-689D16860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820" y="1514093"/>
            <a:ext cx="4184865" cy="718468"/>
          </a:xfrm>
          <a:prstGeom prst="rect">
            <a:avLst/>
          </a:prstGeom>
        </p:spPr>
      </p:pic>
      <p:pic>
        <p:nvPicPr>
          <p:cNvPr id="7" name="Εικόνα 6" descr="Εικόνα που περιέχει διάγραμμα, γράφημα, pixel, σχεδίαση&#10;&#10;Περιγραφή που δημιουργήθηκε αυτόματα">
            <a:extLst>
              <a:ext uri="{FF2B5EF4-FFF2-40B4-BE49-F238E27FC236}">
                <a16:creationId xmlns:a16="http://schemas.microsoft.com/office/drawing/2014/main" id="{432C379F-1404-8353-E9AA-380793557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640" y="2838203"/>
            <a:ext cx="3892750" cy="2997718"/>
          </a:xfrm>
          <a:prstGeom prst="rect">
            <a:avLst/>
          </a:prstGeom>
        </p:spPr>
      </p:pic>
      <p:sp>
        <p:nvSpPr>
          <p:cNvPr id="8" name="TextBox 7">
            <a:extLst>
              <a:ext uri="{FF2B5EF4-FFF2-40B4-BE49-F238E27FC236}">
                <a16:creationId xmlns:a16="http://schemas.microsoft.com/office/drawing/2014/main" id="{C0E3AAE0-0168-6905-F185-7D37017321CC}"/>
              </a:ext>
            </a:extLst>
          </p:cNvPr>
          <p:cNvSpPr txBox="1"/>
          <p:nvPr/>
        </p:nvSpPr>
        <p:spPr>
          <a:xfrm>
            <a:off x="504701" y="2014513"/>
            <a:ext cx="5427024" cy="2585323"/>
          </a:xfrm>
          <a:prstGeom prst="rect">
            <a:avLst/>
          </a:prstGeom>
          <a:noFill/>
        </p:spPr>
        <p:txBody>
          <a:bodyPr wrap="square" rtlCol="0">
            <a:spAutoFit/>
          </a:bodyPr>
          <a:lstStyle/>
          <a:p>
            <a:r>
              <a:rPr lang="en-US" dirty="0"/>
              <a:t>Now , we are going to check whether we can improve our data by scaling or normalizing it. So , we will check the means and variances of all features by using the hist function of the matplotlib library , to create a histogram. The histogram that comes up and can be seen in this slide , shows that all features are in the same order of magnitude and thus no scaling needs to be done.</a:t>
            </a:r>
            <a:endParaRPr lang="el-GR" dirty="0"/>
          </a:p>
        </p:txBody>
      </p:sp>
      <p:sp>
        <p:nvSpPr>
          <p:cNvPr id="9" name="Τίτλος 8">
            <a:extLst>
              <a:ext uri="{FF2B5EF4-FFF2-40B4-BE49-F238E27FC236}">
                <a16:creationId xmlns:a16="http://schemas.microsoft.com/office/drawing/2014/main" id="{24099F63-9ECD-F5FF-2FA6-CDE3CB4981FE}"/>
              </a:ext>
            </a:extLst>
          </p:cNvPr>
          <p:cNvSpPr>
            <a:spLocks noGrp="1"/>
          </p:cNvSpPr>
          <p:nvPr>
            <p:ph type="title"/>
          </p:nvPr>
        </p:nvSpPr>
        <p:spPr>
          <a:xfrm>
            <a:off x="626424" y="890637"/>
            <a:ext cx="4530435" cy="623456"/>
          </a:xfrm>
        </p:spPr>
        <p:txBody>
          <a:bodyPr>
            <a:normAutofit fontScale="90000"/>
          </a:bodyPr>
          <a:lstStyle/>
          <a:p>
            <a:r>
              <a:rPr lang="en-US" dirty="0"/>
              <a:t>Scaling testing</a:t>
            </a:r>
            <a:endParaRPr lang="el-GR" dirty="0"/>
          </a:p>
        </p:txBody>
      </p:sp>
    </p:spTree>
    <p:extLst>
      <p:ext uri="{BB962C8B-B14F-4D97-AF65-F5344CB8AC3E}">
        <p14:creationId xmlns:p14="http://schemas.microsoft.com/office/powerpoint/2010/main" val="3833700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B0690A-55CA-867D-E234-786E737AEA2D}"/>
              </a:ext>
            </a:extLst>
          </p:cNvPr>
          <p:cNvSpPr txBox="1"/>
          <p:nvPr/>
        </p:nvSpPr>
        <p:spPr>
          <a:xfrm>
            <a:off x="2476005" y="1509776"/>
            <a:ext cx="4773880" cy="1754326"/>
          </a:xfrm>
          <a:prstGeom prst="rect">
            <a:avLst/>
          </a:prstGeom>
          <a:noFill/>
        </p:spPr>
        <p:txBody>
          <a:bodyPr wrap="square" rtlCol="0">
            <a:spAutoFit/>
          </a:bodyPr>
          <a:lstStyle/>
          <a:p>
            <a:r>
              <a:rPr lang="en-US" dirty="0"/>
              <a:t>Then , we load our data and split it into two sets (training and testing). Finally , we divide each of those sets into their two parts , the features and labels(the last column).</a:t>
            </a:r>
          </a:p>
          <a:p>
            <a:endParaRPr lang="el-GR" dirty="0"/>
          </a:p>
        </p:txBody>
      </p:sp>
      <p:pic>
        <p:nvPicPr>
          <p:cNvPr id="5" name="Εικόνα 4">
            <a:extLst>
              <a:ext uri="{FF2B5EF4-FFF2-40B4-BE49-F238E27FC236}">
                <a16:creationId xmlns:a16="http://schemas.microsoft.com/office/drawing/2014/main" id="{B6427B7C-6679-35F4-A8C7-1078D83AD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324" y="3687290"/>
            <a:ext cx="7702946" cy="1567543"/>
          </a:xfrm>
          <a:prstGeom prst="rect">
            <a:avLst/>
          </a:prstGeom>
        </p:spPr>
      </p:pic>
    </p:spTree>
    <p:extLst>
      <p:ext uri="{BB962C8B-B14F-4D97-AF65-F5344CB8AC3E}">
        <p14:creationId xmlns:p14="http://schemas.microsoft.com/office/powerpoint/2010/main" val="2569317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463FC41-28E6-651C-39A6-EF060D40F793}"/>
              </a:ext>
            </a:extLst>
          </p:cNvPr>
          <p:cNvSpPr>
            <a:spLocks noGrp="1"/>
          </p:cNvSpPr>
          <p:nvPr>
            <p:ph type="title"/>
          </p:nvPr>
        </p:nvSpPr>
        <p:spPr>
          <a:xfrm>
            <a:off x="1377537" y="746559"/>
            <a:ext cx="3247901" cy="678479"/>
          </a:xfrm>
        </p:spPr>
        <p:txBody>
          <a:bodyPr/>
          <a:lstStyle/>
          <a:p>
            <a:r>
              <a:rPr lang="en-US" dirty="0" err="1"/>
              <a:t>Mlp</a:t>
            </a:r>
            <a:r>
              <a:rPr lang="en-US" dirty="0"/>
              <a:t> testing</a:t>
            </a:r>
            <a:endParaRPr lang="el-GR" dirty="0"/>
          </a:p>
        </p:txBody>
      </p:sp>
      <p:pic>
        <p:nvPicPr>
          <p:cNvPr id="4" name="Εικόνα 3"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91A04475-9DD9-D100-FE02-7C6C2F568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5298" y="1485547"/>
            <a:ext cx="6070912" cy="4076910"/>
          </a:xfrm>
          <a:prstGeom prst="rect">
            <a:avLst/>
          </a:prstGeom>
        </p:spPr>
      </p:pic>
      <p:sp>
        <p:nvSpPr>
          <p:cNvPr id="5" name="TextBox 4">
            <a:extLst>
              <a:ext uri="{FF2B5EF4-FFF2-40B4-BE49-F238E27FC236}">
                <a16:creationId xmlns:a16="http://schemas.microsoft.com/office/drawing/2014/main" id="{DDB8E84C-ED91-4E25-1055-A7C5A4205029}"/>
              </a:ext>
            </a:extLst>
          </p:cNvPr>
          <p:cNvSpPr txBox="1"/>
          <p:nvPr/>
        </p:nvSpPr>
        <p:spPr>
          <a:xfrm>
            <a:off x="409698" y="2274838"/>
            <a:ext cx="4726380" cy="2031325"/>
          </a:xfrm>
          <a:prstGeom prst="rect">
            <a:avLst/>
          </a:prstGeom>
          <a:noFill/>
        </p:spPr>
        <p:txBody>
          <a:bodyPr wrap="square" rtlCol="0">
            <a:spAutoFit/>
          </a:bodyPr>
          <a:lstStyle/>
          <a:p>
            <a:r>
              <a:rPr lang="en-US" dirty="0"/>
              <a:t>Moving on , we are going to test the performance of an MLP Classifier to our task. We start by creating a class like the one we used in question C , in order to store information on the hyperparameters that will prove to be the best after a typical grid search.</a:t>
            </a:r>
            <a:endParaRPr lang="el-GR" dirty="0"/>
          </a:p>
        </p:txBody>
      </p:sp>
    </p:spTree>
    <p:extLst>
      <p:ext uri="{BB962C8B-B14F-4D97-AF65-F5344CB8AC3E}">
        <p14:creationId xmlns:p14="http://schemas.microsoft.com/office/powerpoint/2010/main" val="175583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A4709D1E-9A1D-BA53-0C24-5CA13E745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646" y="1514837"/>
            <a:ext cx="5537485" cy="1987652"/>
          </a:xfrm>
          <a:prstGeom prst="rect">
            <a:avLst/>
          </a:prstGeom>
        </p:spPr>
      </p:pic>
      <p:pic>
        <p:nvPicPr>
          <p:cNvPr id="6" name="Εικόνα 5"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CA594A1F-92D3-F5F1-9D76-BF35517AC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181" y="4144269"/>
            <a:ext cx="4978656" cy="1790792"/>
          </a:xfrm>
          <a:prstGeom prst="rect">
            <a:avLst/>
          </a:prstGeom>
        </p:spPr>
      </p:pic>
      <p:sp>
        <p:nvSpPr>
          <p:cNvPr id="7" name="TextBox 6">
            <a:extLst>
              <a:ext uri="{FF2B5EF4-FFF2-40B4-BE49-F238E27FC236}">
                <a16:creationId xmlns:a16="http://schemas.microsoft.com/office/drawing/2014/main" id="{52309E07-5B5B-40E0-B90B-85E2CD39ACC2}"/>
              </a:ext>
            </a:extLst>
          </p:cNvPr>
          <p:cNvSpPr txBox="1"/>
          <p:nvPr/>
        </p:nvSpPr>
        <p:spPr>
          <a:xfrm>
            <a:off x="272724" y="2006931"/>
            <a:ext cx="5654558" cy="3139321"/>
          </a:xfrm>
          <a:prstGeom prst="rect">
            <a:avLst/>
          </a:prstGeom>
          <a:noFill/>
        </p:spPr>
        <p:txBody>
          <a:bodyPr wrap="square" rtlCol="0">
            <a:spAutoFit/>
          </a:bodyPr>
          <a:lstStyle/>
          <a:p>
            <a:r>
              <a:rPr lang="en-US" dirty="0"/>
              <a:t>Then , we continue by creating two functions : the </a:t>
            </a:r>
            <a:r>
              <a:rPr lang="en-US" dirty="0" err="1"/>
              <a:t>train_mlp</a:t>
            </a:r>
            <a:r>
              <a:rPr lang="en-US" dirty="0"/>
              <a:t> and the </a:t>
            </a:r>
            <a:r>
              <a:rPr lang="en-US" dirty="0" err="1"/>
              <a:t>test_params</a:t>
            </a:r>
            <a:r>
              <a:rPr lang="en-US" dirty="0"/>
              <a:t> , that will help us carry on the MLP tests. The first one , uses the custom MLP training parameter class in order to pass the values</a:t>
            </a:r>
          </a:p>
          <a:p>
            <a:r>
              <a:rPr lang="en-US" dirty="0"/>
              <a:t>to </a:t>
            </a:r>
            <a:r>
              <a:rPr lang="en-US" dirty="0" err="1"/>
              <a:t>sklearn's</a:t>
            </a:r>
            <a:r>
              <a:rPr lang="en-US" dirty="0"/>
              <a:t> </a:t>
            </a:r>
            <a:r>
              <a:rPr lang="en-US" dirty="0" err="1"/>
              <a:t>MLPClassifier</a:t>
            </a:r>
            <a:r>
              <a:rPr lang="en-US" dirty="0"/>
              <a:t> module. The second one , trains an MLP using the parameters stored in info (object of the class we use in our tests) ,</a:t>
            </a:r>
          </a:p>
          <a:p>
            <a:r>
              <a:rPr lang="en-US" dirty="0"/>
              <a:t>displays the confusion matrix and the accuracy of the model,</a:t>
            </a:r>
          </a:p>
          <a:p>
            <a:r>
              <a:rPr lang="en-US" dirty="0"/>
              <a:t>along with the utilized parameters.</a:t>
            </a:r>
            <a:endParaRPr lang="el-GR" dirty="0"/>
          </a:p>
        </p:txBody>
      </p:sp>
    </p:spTree>
    <p:extLst>
      <p:ext uri="{BB962C8B-B14F-4D97-AF65-F5344CB8AC3E}">
        <p14:creationId xmlns:p14="http://schemas.microsoft.com/office/powerpoint/2010/main" val="2387246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γραμματοσειρά, στιγμιότυπο οθόνης, λευκό&#10;&#10;Περιγραφή που δημιουργήθηκε αυτόματα">
            <a:extLst>
              <a:ext uri="{FF2B5EF4-FFF2-40B4-BE49-F238E27FC236}">
                <a16:creationId xmlns:a16="http://schemas.microsoft.com/office/drawing/2014/main" id="{7D57B3CB-D07B-29AF-B512-3D49C104D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382" y="564078"/>
            <a:ext cx="3956253" cy="1017255"/>
          </a:xfrm>
          <a:prstGeom prst="rect">
            <a:avLst/>
          </a:prstGeom>
        </p:spPr>
      </p:pic>
      <p:pic>
        <p:nvPicPr>
          <p:cNvPr id="6" name="Εικόνα 5" descr="Εικόνα που περιέχει κείμενο, γραμματοσειρά, στιγμιότυπο οθόνης&#10;&#10;Περιγραφή που δημιουργήθηκε αυτόματα">
            <a:extLst>
              <a:ext uri="{FF2B5EF4-FFF2-40B4-BE49-F238E27FC236}">
                <a16:creationId xmlns:a16="http://schemas.microsoft.com/office/drawing/2014/main" id="{0587DD5E-8AD6-F255-8329-36FE5AC2B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570" y="3515668"/>
            <a:ext cx="4115011" cy="1809843"/>
          </a:xfrm>
          <a:prstGeom prst="rect">
            <a:avLst/>
          </a:prstGeom>
        </p:spPr>
      </p:pic>
      <p:pic>
        <p:nvPicPr>
          <p:cNvPr id="8" name="Εικόνα 7" descr="Εικόνα που περιέχει κείμενο, γραμματοσειρά, λευκό&#10;&#10;Περιγραφή που δημιουργήθηκε αυτόματα">
            <a:extLst>
              <a:ext uri="{FF2B5EF4-FFF2-40B4-BE49-F238E27FC236}">
                <a16:creationId xmlns:a16="http://schemas.microsoft.com/office/drawing/2014/main" id="{4AD18649-6FB2-F120-39F4-D0118414F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7038" y="2022402"/>
            <a:ext cx="3835597" cy="1003352"/>
          </a:xfrm>
          <a:prstGeom prst="rect">
            <a:avLst/>
          </a:prstGeom>
        </p:spPr>
      </p:pic>
      <p:sp>
        <p:nvSpPr>
          <p:cNvPr id="9" name="TextBox 8">
            <a:extLst>
              <a:ext uri="{FF2B5EF4-FFF2-40B4-BE49-F238E27FC236}">
                <a16:creationId xmlns:a16="http://schemas.microsoft.com/office/drawing/2014/main" id="{1B67A13B-E4D8-0650-F6AC-BEAA89D5B88F}"/>
              </a:ext>
            </a:extLst>
          </p:cNvPr>
          <p:cNvSpPr txBox="1"/>
          <p:nvPr/>
        </p:nvSpPr>
        <p:spPr>
          <a:xfrm>
            <a:off x="760021" y="1668483"/>
            <a:ext cx="5225143" cy="3139321"/>
          </a:xfrm>
          <a:prstGeom prst="rect">
            <a:avLst/>
          </a:prstGeom>
          <a:noFill/>
        </p:spPr>
        <p:txBody>
          <a:bodyPr wrap="square" rtlCol="0">
            <a:spAutoFit/>
          </a:bodyPr>
          <a:lstStyle/>
          <a:p>
            <a:r>
              <a:rPr lang="en-US" dirty="0"/>
              <a:t>Finally , before starting our tests , we split the testing dataset into two equal parts. The first half , remains the testing data and the second half will be used for validation.</a:t>
            </a:r>
          </a:p>
          <a:p>
            <a:endParaRPr lang="en-US" dirty="0"/>
          </a:p>
          <a:p>
            <a:r>
              <a:rPr lang="en-US" dirty="0"/>
              <a:t>Then , we create an object of the </a:t>
            </a:r>
            <a:r>
              <a:rPr lang="en-US" dirty="0" err="1"/>
              <a:t>MLP_training_info</a:t>
            </a:r>
            <a:r>
              <a:rPr lang="en-US" dirty="0"/>
              <a:t> class called info (as we mentioned in the previous slide) and we experiment by changing some of the hyperparameter’s values to see how the classification goes.</a:t>
            </a:r>
            <a:endParaRPr lang="el-GR" dirty="0"/>
          </a:p>
        </p:txBody>
      </p:sp>
    </p:spTree>
    <p:extLst>
      <p:ext uri="{BB962C8B-B14F-4D97-AF65-F5344CB8AC3E}">
        <p14:creationId xmlns:p14="http://schemas.microsoft.com/office/powerpoint/2010/main" val="369956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C92CCA-0A88-0397-14E3-6AC6F4954F26}"/>
              </a:ext>
            </a:extLst>
          </p:cNvPr>
          <p:cNvSpPr>
            <a:spLocks noGrp="1"/>
          </p:cNvSpPr>
          <p:nvPr>
            <p:ph type="title"/>
          </p:nvPr>
        </p:nvSpPr>
        <p:spPr>
          <a:xfrm>
            <a:off x="486887" y="997526"/>
            <a:ext cx="4946073" cy="822367"/>
          </a:xfrm>
        </p:spPr>
        <p:txBody>
          <a:bodyPr>
            <a:normAutofit fontScale="90000"/>
          </a:bodyPr>
          <a:lstStyle/>
          <a:p>
            <a:r>
              <a:rPr lang="en-US" dirty="0"/>
              <a:t>K </a:t>
            </a:r>
            <a:r>
              <a:rPr lang="en-US" dirty="0" err="1"/>
              <a:t>neigbors</a:t>
            </a:r>
            <a:r>
              <a:rPr lang="en-US" dirty="0"/>
              <a:t> classifier testing</a:t>
            </a:r>
            <a:endParaRPr lang="el-GR" dirty="0"/>
          </a:p>
        </p:txBody>
      </p:sp>
      <p:pic>
        <p:nvPicPr>
          <p:cNvPr id="4" name="Εικόνα 3" descr="Εικόνα που περιέχει κείμενο, γραμματοσειρά, στιγμιότυπο οθόνης, γράμμα&#10;&#10;Περιγραφή που δημιουργήθηκε αυτόματα">
            <a:extLst>
              <a:ext uri="{FF2B5EF4-FFF2-40B4-BE49-F238E27FC236}">
                <a16:creationId xmlns:a16="http://schemas.microsoft.com/office/drawing/2014/main" id="{07762F4A-F421-A9B6-B27C-31C582673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743" y="1909850"/>
            <a:ext cx="3626036" cy="3810196"/>
          </a:xfrm>
          <a:prstGeom prst="rect">
            <a:avLst/>
          </a:prstGeom>
        </p:spPr>
      </p:pic>
      <p:sp>
        <p:nvSpPr>
          <p:cNvPr id="5" name="TextBox 4">
            <a:extLst>
              <a:ext uri="{FF2B5EF4-FFF2-40B4-BE49-F238E27FC236}">
                <a16:creationId xmlns:a16="http://schemas.microsoft.com/office/drawing/2014/main" id="{8ACB5EDA-4E6B-9A4D-2982-9686C13E283F}"/>
              </a:ext>
            </a:extLst>
          </p:cNvPr>
          <p:cNvSpPr txBox="1"/>
          <p:nvPr/>
        </p:nvSpPr>
        <p:spPr>
          <a:xfrm>
            <a:off x="872835" y="2826327"/>
            <a:ext cx="5450775" cy="1754326"/>
          </a:xfrm>
          <a:prstGeom prst="rect">
            <a:avLst/>
          </a:prstGeom>
          <a:noFill/>
        </p:spPr>
        <p:txBody>
          <a:bodyPr wrap="square" rtlCol="0">
            <a:spAutoFit/>
          </a:bodyPr>
          <a:lstStyle/>
          <a:p>
            <a:r>
              <a:rPr lang="en-US" dirty="0"/>
              <a:t>The next classification approach that we applied , is the K-Neighbors Classifier. As we see in this picture , we implemented this method for various values of K and we gathered the confusion matrices and accuracy scores for each case. </a:t>
            </a:r>
            <a:endParaRPr lang="el-GR" dirty="0"/>
          </a:p>
        </p:txBody>
      </p:sp>
    </p:spTree>
    <p:extLst>
      <p:ext uri="{BB962C8B-B14F-4D97-AF65-F5344CB8AC3E}">
        <p14:creationId xmlns:p14="http://schemas.microsoft.com/office/powerpoint/2010/main" val="4066361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51F504E-213E-AB3E-44FD-C342030F33F8}"/>
              </a:ext>
            </a:extLst>
          </p:cNvPr>
          <p:cNvSpPr>
            <a:spLocks noGrp="1"/>
          </p:cNvSpPr>
          <p:nvPr>
            <p:ph type="title"/>
          </p:nvPr>
        </p:nvSpPr>
        <p:spPr>
          <a:xfrm>
            <a:off x="1134093" y="845024"/>
            <a:ext cx="3319153" cy="549235"/>
          </a:xfrm>
        </p:spPr>
        <p:txBody>
          <a:bodyPr>
            <a:normAutofit fontScale="90000"/>
          </a:bodyPr>
          <a:lstStyle/>
          <a:p>
            <a:r>
              <a:rPr lang="en-US" dirty="0" err="1"/>
              <a:t>Svm</a:t>
            </a:r>
            <a:r>
              <a:rPr lang="en-US" dirty="0"/>
              <a:t> testing</a:t>
            </a:r>
            <a:endParaRPr lang="el-GR" dirty="0"/>
          </a:p>
        </p:txBody>
      </p:sp>
      <p:pic>
        <p:nvPicPr>
          <p:cNvPr id="4" name="Εικόνα 3" descr="Εικόνα που περιέχει κείμενο, γράμμα, γραμματοσειρά, χαρτί&#10;&#10;Περιγραφή που δημιουργήθηκε αυτόματα">
            <a:extLst>
              <a:ext uri="{FF2B5EF4-FFF2-40B4-BE49-F238E27FC236}">
                <a16:creationId xmlns:a16="http://schemas.microsoft.com/office/drawing/2014/main" id="{0A2E9F47-3FA5-CB2C-1ECC-80962DDCA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773772"/>
            <a:ext cx="4603987" cy="5607338"/>
          </a:xfrm>
          <a:prstGeom prst="rect">
            <a:avLst/>
          </a:prstGeom>
        </p:spPr>
      </p:pic>
      <p:sp>
        <p:nvSpPr>
          <p:cNvPr id="5" name="TextBox 4">
            <a:extLst>
              <a:ext uri="{FF2B5EF4-FFF2-40B4-BE49-F238E27FC236}">
                <a16:creationId xmlns:a16="http://schemas.microsoft.com/office/drawing/2014/main" id="{E01D5085-8071-B569-12D5-BCE2A8A4ADDB}"/>
              </a:ext>
            </a:extLst>
          </p:cNvPr>
          <p:cNvSpPr txBox="1"/>
          <p:nvPr/>
        </p:nvSpPr>
        <p:spPr>
          <a:xfrm>
            <a:off x="581891" y="2339439"/>
            <a:ext cx="4868884" cy="2308324"/>
          </a:xfrm>
          <a:prstGeom prst="rect">
            <a:avLst/>
          </a:prstGeom>
          <a:noFill/>
        </p:spPr>
        <p:txBody>
          <a:bodyPr wrap="square" rtlCol="0">
            <a:spAutoFit/>
          </a:bodyPr>
          <a:lstStyle/>
          <a:p>
            <a:r>
              <a:rPr lang="en-US" dirty="0"/>
              <a:t>Progressing , we are also trying to use an SVC Classifier on our data. We try several SVC cases , all of them with an </a:t>
            </a:r>
            <a:r>
              <a:rPr lang="en-US" dirty="0" err="1"/>
              <a:t>rbf</a:t>
            </a:r>
            <a:r>
              <a:rPr lang="en-US" dirty="0"/>
              <a:t> kernel and some of them after implementing  SMOTE to </a:t>
            </a:r>
            <a:r>
              <a:rPr lang="en-US" dirty="0" err="1"/>
              <a:t>tacke</a:t>
            </a:r>
            <a:r>
              <a:rPr lang="en-US" dirty="0"/>
              <a:t> any possible imbalance in our dataset. We generate and compare the confusion matrices and accuracy scores of each case.</a:t>
            </a:r>
            <a:endParaRPr lang="el-GR" dirty="0"/>
          </a:p>
        </p:txBody>
      </p:sp>
    </p:spTree>
    <p:extLst>
      <p:ext uri="{BB962C8B-B14F-4D97-AF65-F5344CB8AC3E}">
        <p14:creationId xmlns:p14="http://schemas.microsoft.com/office/powerpoint/2010/main" val="734301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DDFB07E-01B3-D4FF-F594-AD16C2BBA123}"/>
              </a:ext>
            </a:extLst>
          </p:cNvPr>
          <p:cNvSpPr>
            <a:spLocks noGrp="1"/>
          </p:cNvSpPr>
          <p:nvPr>
            <p:ph type="title"/>
          </p:nvPr>
        </p:nvSpPr>
        <p:spPr>
          <a:xfrm>
            <a:off x="605640" y="819397"/>
            <a:ext cx="4779819" cy="501733"/>
          </a:xfrm>
        </p:spPr>
        <p:txBody>
          <a:bodyPr>
            <a:normAutofit fontScale="90000"/>
          </a:bodyPr>
          <a:lstStyle/>
          <a:p>
            <a:r>
              <a:rPr lang="en-US" dirty="0"/>
              <a:t>Resample testing</a:t>
            </a:r>
            <a:endParaRPr lang="el-GR" dirty="0"/>
          </a:p>
        </p:txBody>
      </p:sp>
      <p:pic>
        <p:nvPicPr>
          <p:cNvPr id="4" name="Εικόνα 3" descr="Εικόνα που περιέχει κείμενο, στιγμιότυπο οθόνης, γραμματοσειρά, άλγεβρα&#10;&#10;Περιγραφή που δημιουργήθηκε αυτόματα">
            <a:extLst>
              <a:ext uri="{FF2B5EF4-FFF2-40B4-BE49-F238E27FC236}">
                <a16:creationId xmlns:a16="http://schemas.microsoft.com/office/drawing/2014/main" id="{A967A28A-34F4-EA70-EC7A-DF1296F37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2966" y="1070263"/>
            <a:ext cx="6445582" cy="2857312"/>
          </a:xfrm>
          <a:prstGeom prst="rect">
            <a:avLst/>
          </a:prstGeom>
        </p:spPr>
      </p:pic>
      <p:pic>
        <p:nvPicPr>
          <p:cNvPr id="6" name="Εικόνα 5" descr="Εικόνα που περιέχει κείμενο, γραμματοσειρά, στιγμιότυπο οθόνης&#10;&#10;Περιγραφή που δημιουργήθηκε αυτόματα">
            <a:extLst>
              <a:ext uri="{FF2B5EF4-FFF2-40B4-BE49-F238E27FC236}">
                <a16:creationId xmlns:a16="http://schemas.microsoft.com/office/drawing/2014/main" id="{A9646887-6588-55AB-CE82-E6DC2A315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336" y="4316680"/>
            <a:ext cx="4515407" cy="2024744"/>
          </a:xfrm>
          <a:prstGeom prst="rect">
            <a:avLst/>
          </a:prstGeom>
        </p:spPr>
      </p:pic>
      <p:sp>
        <p:nvSpPr>
          <p:cNvPr id="7" name="TextBox 6">
            <a:extLst>
              <a:ext uri="{FF2B5EF4-FFF2-40B4-BE49-F238E27FC236}">
                <a16:creationId xmlns:a16="http://schemas.microsoft.com/office/drawing/2014/main" id="{6E251196-EDD4-EEAA-A950-4F7247DF738A}"/>
              </a:ext>
            </a:extLst>
          </p:cNvPr>
          <p:cNvSpPr txBox="1"/>
          <p:nvPr/>
        </p:nvSpPr>
        <p:spPr>
          <a:xfrm>
            <a:off x="338447" y="2633354"/>
            <a:ext cx="4916384" cy="1200329"/>
          </a:xfrm>
          <a:prstGeom prst="rect">
            <a:avLst/>
          </a:prstGeom>
          <a:noFill/>
        </p:spPr>
        <p:txBody>
          <a:bodyPr wrap="square" rtlCol="0">
            <a:spAutoFit/>
          </a:bodyPr>
          <a:lstStyle/>
          <a:p>
            <a:r>
              <a:rPr lang="en-US" dirty="0"/>
              <a:t>The last test we are conducting , is to train a number of 2*K (K is the number of classes in the dataset) classifiers using resampling. </a:t>
            </a:r>
            <a:endParaRPr lang="el-GR" dirty="0"/>
          </a:p>
        </p:txBody>
      </p:sp>
    </p:spTree>
    <p:extLst>
      <p:ext uri="{BB962C8B-B14F-4D97-AF65-F5344CB8AC3E}">
        <p14:creationId xmlns:p14="http://schemas.microsoft.com/office/powerpoint/2010/main" val="2369270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3D45281-3E85-7B30-818C-19F23C03B5C1}"/>
              </a:ext>
            </a:extLst>
          </p:cNvPr>
          <p:cNvSpPr>
            <a:spLocks noGrp="1"/>
          </p:cNvSpPr>
          <p:nvPr>
            <p:ph type="title"/>
          </p:nvPr>
        </p:nvSpPr>
        <p:spPr>
          <a:xfrm>
            <a:off x="1258784" y="613176"/>
            <a:ext cx="2186994" cy="781911"/>
          </a:xfrm>
        </p:spPr>
        <p:txBody>
          <a:bodyPr/>
          <a:lstStyle/>
          <a:p>
            <a:r>
              <a:rPr lang="en-US" dirty="0"/>
              <a:t>results</a:t>
            </a:r>
            <a:endParaRPr lang="el-GR" dirty="0"/>
          </a:p>
        </p:txBody>
      </p:sp>
      <p:pic>
        <p:nvPicPr>
          <p:cNvPr id="4" name="Εικόνα 3"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BBF57BCE-076D-3668-C27D-56411F0D6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820" y="1527868"/>
            <a:ext cx="6242371" cy="3505380"/>
          </a:xfrm>
          <a:prstGeom prst="rect">
            <a:avLst/>
          </a:prstGeom>
        </p:spPr>
      </p:pic>
      <p:sp>
        <p:nvSpPr>
          <p:cNvPr id="13" name="TextBox 12">
            <a:extLst>
              <a:ext uri="{FF2B5EF4-FFF2-40B4-BE49-F238E27FC236}">
                <a16:creationId xmlns:a16="http://schemas.microsoft.com/office/drawing/2014/main" id="{27FBB472-B032-5FB5-8D82-EC2F14A53ED0}"/>
              </a:ext>
            </a:extLst>
          </p:cNvPr>
          <p:cNvSpPr txBox="1"/>
          <p:nvPr/>
        </p:nvSpPr>
        <p:spPr>
          <a:xfrm>
            <a:off x="391886" y="1793174"/>
            <a:ext cx="4649189" cy="3693319"/>
          </a:xfrm>
          <a:prstGeom prst="rect">
            <a:avLst/>
          </a:prstGeom>
          <a:noFill/>
        </p:spPr>
        <p:txBody>
          <a:bodyPr wrap="square" rtlCol="0">
            <a:spAutoFit/>
          </a:bodyPr>
          <a:lstStyle/>
          <a:p>
            <a:r>
              <a:rPr lang="en-US" dirty="0"/>
              <a:t>After all those different methods that we tried , the best accuracy score we get is 0.8456 and it comes with an SVC Classifier with </a:t>
            </a:r>
            <a:r>
              <a:rPr lang="en-US" dirty="0" err="1"/>
              <a:t>rbf</a:t>
            </a:r>
            <a:r>
              <a:rPr lang="en-US" dirty="0"/>
              <a:t> kernel and c = 10.</a:t>
            </a:r>
          </a:p>
          <a:p>
            <a:endParaRPr lang="en-US" dirty="0"/>
          </a:p>
          <a:p>
            <a:r>
              <a:rPr lang="en-US" dirty="0"/>
              <a:t>However , in order to be sure that we achieve the maximum accuracy score possible , we will conduct a final grid search around the neighborhood of the best value for C. After using the validation set for our search , we conclude that the best C is 8.0 with an accuracy score of 0.848.</a:t>
            </a:r>
            <a:endParaRPr lang="el-GR" dirty="0"/>
          </a:p>
        </p:txBody>
      </p:sp>
      <p:pic>
        <p:nvPicPr>
          <p:cNvPr id="15" name="Εικόνα 14">
            <a:extLst>
              <a:ext uri="{FF2B5EF4-FFF2-40B4-BE49-F238E27FC236}">
                <a16:creationId xmlns:a16="http://schemas.microsoft.com/office/drawing/2014/main" id="{5C30B02C-40B1-8131-451A-B31676AD2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603" y="5483496"/>
            <a:ext cx="3642524" cy="341487"/>
          </a:xfrm>
          <a:prstGeom prst="rect">
            <a:avLst/>
          </a:prstGeom>
        </p:spPr>
      </p:pic>
    </p:spTree>
    <p:extLst>
      <p:ext uri="{BB962C8B-B14F-4D97-AF65-F5344CB8AC3E}">
        <p14:creationId xmlns:p14="http://schemas.microsoft.com/office/powerpoint/2010/main" val="3854070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559BADF5-C7A5-F643-13B7-09594FEE4468}"/>
              </a:ext>
            </a:extLst>
          </p:cNvPr>
          <p:cNvPicPr>
            <a:picLocks noChangeAspect="1"/>
          </p:cNvPicPr>
          <p:nvPr/>
        </p:nvPicPr>
        <p:blipFill>
          <a:blip r:embed="rId2"/>
          <a:stretch>
            <a:fillRect/>
          </a:stretch>
        </p:blipFill>
        <p:spPr>
          <a:xfrm>
            <a:off x="5414798" y="1219704"/>
            <a:ext cx="6255038" cy="1176630"/>
          </a:xfrm>
          <a:prstGeom prst="rect">
            <a:avLst/>
          </a:prstGeom>
        </p:spPr>
      </p:pic>
      <p:pic>
        <p:nvPicPr>
          <p:cNvPr id="4" name="Εικόνα 3">
            <a:extLst>
              <a:ext uri="{FF2B5EF4-FFF2-40B4-BE49-F238E27FC236}">
                <a16:creationId xmlns:a16="http://schemas.microsoft.com/office/drawing/2014/main" id="{C567E3EA-EF5E-7077-1907-9E3AAB2F133F}"/>
              </a:ext>
            </a:extLst>
          </p:cNvPr>
          <p:cNvPicPr>
            <a:picLocks noChangeAspect="1"/>
          </p:cNvPicPr>
          <p:nvPr/>
        </p:nvPicPr>
        <p:blipFill>
          <a:blip r:embed="rId3"/>
          <a:stretch>
            <a:fillRect/>
          </a:stretch>
        </p:blipFill>
        <p:spPr>
          <a:xfrm>
            <a:off x="6578931" y="3429000"/>
            <a:ext cx="3529876" cy="2921329"/>
          </a:xfrm>
          <a:prstGeom prst="rect">
            <a:avLst/>
          </a:prstGeom>
        </p:spPr>
      </p:pic>
      <p:pic>
        <p:nvPicPr>
          <p:cNvPr id="5" name="Εικόνα 4">
            <a:extLst>
              <a:ext uri="{FF2B5EF4-FFF2-40B4-BE49-F238E27FC236}">
                <a16:creationId xmlns:a16="http://schemas.microsoft.com/office/drawing/2014/main" id="{4F4BDC86-78EE-570C-3BDB-894F6C2B73A5}"/>
              </a:ext>
            </a:extLst>
          </p:cNvPr>
          <p:cNvPicPr>
            <a:picLocks noChangeAspect="1"/>
          </p:cNvPicPr>
          <p:nvPr/>
        </p:nvPicPr>
        <p:blipFill>
          <a:blip r:embed="rId4"/>
          <a:stretch>
            <a:fillRect/>
          </a:stretch>
        </p:blipFill>
        <p:spPr>
          <a:xfrm>
            <a:off x="6982341" y="2759250"/>
            <a:ext cx="2609314" cy="286537"/>
          </a:xfrm>
          <a:prstGeom prst="rect">
            <a:avLst/>
          </a:prstGeom>
        </p:spPr>
      </p:pic>
      <p:sp>
        <p:nvSpPr>
          <p:cNvPr id="6" name="TextBox 5">
            <a:extLst>
              <a:ext uri="{FF2B5EF4-FFF2-40B4-BE49-F238E27FC236}">
                <a16:creationId xmlns:a16="http://schemas.microsoft.com/office/drawing/2014/main" id="{E3B2192A-E042-B4F4-9B20-3A55F4801001}"/>
              </a:ext>
            </a:extLst>
          </p:cNvPr>
          <p:cNvSpPr txBox="1"/>
          <p:nvPr/>
        </p:nvSpPr>
        <p:spPr>
          <a:xfrm>
            <a:off x="730334" y="2902518"/>
            <a:ext cx="4429496" cy="1200329"/>
          </a:xfrm>
          <a:prstGeom prst="rect">
            <a:avLst/>
          </a:prstGeom>
          <a:noFill/>
        </p:spPr>
        <p:txBody>
          <a:bodyPr wrap="square" rtlCol="0">
            <a:spAutoFit/>
          </a:bodyPr>
          <a:lstStyle/>
          <a:p>
            <a:r>
              <a:rPr lang="en-US" dirty="0"/>
              <a:t>Now , we just have to create this optimal SVC Classifier (kernel = ‘</a:t>
            </a:r>
            <a:r>
              <a:rPr lang="en-US" dirty="0" err="1"/>
              <a:t>rbf</a:t>
            </a:r>
            <a:r>
              <a:rPr lang="en-US" dirty="0"/>
              <a:t>’ , C = 8) and generate its confusion matrix for the validation data.</a:t>
            </a:r>
            <a:endParaRPr lang="el-GR" dirty="0"/>
          </a:p>
        </p:txBody>
      </p:sp>
    </p:spTree>
    <p:extLst>
      <p:ext uri="{BB962C8B-B14F-4D97-AF65-F5344CB8AC3E}">
        <p14:creationId xmlns:p14="http://schemas.microsoft.com/office/powerpoint/2010/main" val="3183029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CBE46FE4-B84C-F3CE-557D-CD01D10F0E1A}"/>
              </a:ext>
            </a:extLst>
          </p:cNvPr>
          <p:cNvPicPr>
            <a:picLocks noChangeAspect="1"/>
          </p:cNvPicPr>
          <p:nvPr/>
        </p:nvPicPr>
        <p:blipFill>
          <a:blip r:embed="rId2"/>
          <a:stretch>
            <a:fillRect/>
          </a:stretch>
        </p:blipFill>
        <p:spPr>
          <a:xfrm>
            <a:off x="5820413" y="2493819"/>
            <a:ext cx="5486876" cy="1781298"/>
          </a:xfrm>
          <a:prstGeom prst="rect">
            <a:avLst/>
          </a:prstGeom>
        </p:spPr>
      </p:pic>
      <p:sp>
        <p:nvSpPr>
          <p:cNvPr id="4" name="TextBox 3">
            <a:extLst>
              <a:ext uri="{FF2B5EF4-FFF2-40B4-BE49-F238E27FC236}">
                <a16:creationId xmlns:a16="http://schemas.microsoft.com/office/drawing/2014/main" id="{7477741B-58AC-DB06-F4A7-C3A7ACD0B646}"/>
              </a:ext>
            </a:extLst>
          </p:cNvPr>
          <p:cNvSpPr txBox="1"/>
          <p:nvPr/>
        </p:nvSpPr>
        <p:spPr>
          <a:xfrm>
            <a:off x="884711" y="2825285"/>
            <a:ext cx="4055424" cy="1477328"/>
          </a:xfrm>
          <a:prstGeom prst="rect">
            <a:avLst/>
          </a:prstGeom>
          <a:noFill/>
        </p:spPr>
        <p:txBody>
          <a:bodyPr wrap="square" rtlCol="0">
            <a:spAutoFit/>
          </a:bodyPr>
          <a:lstStyle/>
          <a:p>
            <a:r>
              <a:rPr lang="en-US" dirty="0"/>
              <a:t>Last but not least , we predict the values for datasetCTest.csv and store them in a .</a:t>
            </a:r>
            <a:r>
              <a:rPr lang="en-US" dirty="0" err="1"/>
              <a:t>npy</a:t>
            </a:r>
            <a:r>
              <a:rPr lang="en-US" dirty="0"/>
              <a:t> file , names “labels30.npy” , as asked in this question.</a:t>
            </a:r>
            <a:endParaRPr lang="el-GR" dirty="0"/>
          </a:p>
        </p:txBody>
      </p:sp>
    </p:spTree>
    <p:extLst>
      <p:ext uri="{BB962C8B-B14F-4D97-AF65-F5344CB8AC3E}">
        <p14:creationId xmlns:p14="http://schemas.microsoft.com/office/powerpoint/2010/main" val="1327925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D847B2D-1055-2236-06D1-AA7F99C58358}"/>
              </a:ext>
            </a:extLst>
          </p:cNvPr>
          <p:cNvSpPr>
            <a:spLocks noGrp="1"/>
          </p:cNvSpPr>
          <p:nvPr>
            <p:ph type="title"/>
          </p:nvPr>
        </p:nvSpPr>
        <p:spPr>
          <a:xfrm>
            <a:off x="1678379" y="2284413"/>
            <a:ext cx="8610600" cy="1919451"/>
          </a:xfrm>
        </p:spPr>
        <p:txBody>
          <a:bodyPr/>
          <a:lstStyle/>
          <a:p>
            <a:r>
              <a:rPr lang="en-US" dirty="0">
                <a:solidFill>
                  <a:schemeClr val="accent1"/>
                </a:solidFill>
              </a:rPr>
              <a:t>Thank you so much for your attention</a:t>
            </a:r>
            <a:endParaRPr lang="el-GR" dirty="0">
              <a:solidFill>
                <a:schemeClr val="accent1"/>
              </a:solidFill>
            </a:endParaRPr>
          </a:p>
        </p:txBody>
      </p:sp>
      <p:sp>
        <p:nvSpPr>
          <p:cNvPr id="3" name="Γελαστό πρόσωπο 2">
            <a:extLst>
              <a:ext uri="{FF2B5EF4-FFF2-40B4-BE49-F238E27FC236}">
                <a16:creationId xmlns:a16="http://schemas.microsoft.com/office/drawing/2014/main" id="{010819F8-CB88-A4F7-FFE0-7DD9D8B871FD}"/>
              </a:ext>
            </a:extLst>
          </p:cNvPr>
          <p:cNvSpPr/>
          <p:nvPr/>
        </p:nvSpPr>
        <p:spPr>
          <a:xfrm>
            <a:off x="4482934" y="3954483"/>
            <a:ext cx="1145969" cy="127659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455604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027402B-59C9-9C6F-6EC1-E09FD47DB795}"/>
              </a:ext>
            </a:extLst>
          </p:cNvPr>
          <p:cNvSpPr>
            <a:spLocks noGrp="1"/>
          </p:cNvSpPr>
          <p:nvPr>
            <p:ph type="title"/>
          </p:nvPr>
        </p:nvSpPr>
        <p:spPr>
          <a:xfrm>
            <a:off x="442913" y="488156"/>
            <a:ext cx="6050756" cy="769144"/>
          </a:xfrm>
        </p:spPr>
        <p:txBody>
          <a:bodyPr/>
          <a:lstStyle/>
          <a:p>
            <a:r>
              <a:rPr lang="en-US" dirty="0"/>
              <a:t>Generally used functions</a:t>
            </a:r>
            <a:endParaRPr lang="el-GR" dirty="0"/>
          </a:p>
        </p:txBody>
      </p:sp>
      <p:pic>
        <p:nvPicPr>
          <p:cNvPr id="10" name="Εικόνα 9" descr="Εικόνα που περιέχει κείμενο, γραμματοσειρά, στιγμιότυπο οθόνης, λευκό&#10;&#10;Περιγραφή που δημιουργήθηκε αυτόματα">
            <a:extLst>
              <a:ext uri="{FF2B5EF4-FFF2-40B4-BE49-F238E27FC236}">
                <a16:creationId xmlns:a16="http://schemas.microsoft.com/office/drawing/2014/main" id="{C3D1C3C8-E350-3F17-D326-F8A0EB9D7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677" y="3779843"/>
            <a:ext cx="4074436" cy="1042988"/>
          </a:xfrm>
          <a:prstGeom prst="rect">
            <a:avLst/>
          </a:prstGeom>
        </p:spPr>
      </p:pic>
      <p:pic>
        <p:nvPicPr>
          <p:cNvPr id="12" name="Εικόνα 11" descr="Εικόνα που περιέχει κείμενο, στιγμιότυπο οθόνης, γραμματοσειρά, λευκό&#10;&#10;Περιγραφή που δημιουργήθηκε αυτόματα">
            <a:extLst>
              <a:ext uri="{FF2B5EF4-FFF2-40B4-BE49-F238E27FC236}">
                <a16:creationId xmlns:a16="http://schemas.microsoft.com/office/drawing/2014/main" id="{B7665839-8A5C-DADA-61B7-43E883B53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389" y="1403222"/>
            <a:ext cx="6089963" cy="1841729"/>
          </a:xfrm>
          <a:prstGeom prst="rect">
            <a:avLst/>
          </a:prstGeom>
        </p:spPr>
      </p:pic>
      <p:pic>
        <p:nvPicPr>
          <p:cNvPr id="16" name="Εικόνα 15">
            <a:extLst>
              <a:ext uri="{FF2B5EF4-FFF2-40B4-BE49-F238E27FC236}">
                <a16:creationId xmlns:a16="http://schemas.microsoft.com/office/drawing/2014/main" id="{08C80B55-5CFC-EF1D-EE13-E355A099B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159" y="5214790"/>
            <a:ext cx="4247472" cy="1042988"/>
          </a:xfrm>
          <a:prstGeom prst="rect">
            <a:avLst/>
          </a:prstGeom>
        </p:spPr>
      </p:pic>
      <p:sp>
        <p:nvSpPr>
          <p:cNvPr id="17" name="TextBox 16">
            <a:extLst>
              <a:ext uri="{FF2B5EF4-FFF2-40B4-BE49-F238E27FC236}">
                <a16:creationId xmlns:a16="http://schemas.microsoft.com/office/drawing/2014/main" id="{A685581F-24A8-9BBD-F149-B0DD73CAAD6C}"/>
              </a:ext>
            </a:extLst>
          </p:cNvPr>
          <p:cNvSpPr txBox="1"/>
          <p:nvPr/>
        </p:nvSpPr>
        <p:spPr>
          <a:xfrm>
            <a:off x="442913" y="2562658"/>
            <a:ext cx="5257243" cy="2585323"/>
          </a:xfrm>
          <a:prstGeom prst="rect">
            <a:avLst/>
          </a:prstGeom>
          <a:noFill/>
        </p:spPr>
        <p:txBody>
          <a:bodyPr wrap="square" rtlCol="0">
            <a:spAutoFit/>
          </a:bodyPr>
          <a:lstStyle/>
          <a:p>
            <a:r>
              <a:rPr lang="en-US" dirty="0"/>
              <a:t>Firstly, we create the </a:t>
            </a:r>
            <a:r>
              <a:rPr lang="en-US" dirty="0" err="1"/>
              <a:t>split_correct_incorrect</a:t>
            </a:r>
            <a:r>
              <a:rPr lang="en-US" dirty="0"/>
              <a:t> , to split the classified datapoints into two categories: correctly placed and misclassified ones.</a:t>
            </a:r>
          </a:p>
          <a:p>
            <a:r>
              <a:rPr lang="en-US" dirty="0"/>
              <a:t>We also create two functions : </a:t>
            </a:r>
            <a:r>
              <a:rPr lang="en-US" dirty="0" err="1"/>
              <a:t>get_classification_error</a:t>
            </a:r>
            <a:r>
              <a:rPr lang="en-US" dirty="0"/>
              <a:t> , </a:t>
            </a:r>
            <a:r>
              <a:rPr lang="en-US" dirty="0" err="1"/>
              <a:t>get_classification_error_from_acc</a:t>
            </a:r>
            <a:r>
              <a:rPr lang="en-US" dirty="0"/>
              <a:t> , to calculate the classification error using the accuracy score(pre-computed or not).</a:t>
            </a:r>
            <a:endParaRPr lang="el-GR" dirty="0"/>
          </a:p>
        </p:txBody>
      </p:sp>
    </p:spTree>
    <p:extLst>
      <p:ext uri="{BB962C8B-B14F-4D97-AF65-F5344CB8AC3E}">
        <p14:creationId xmlns:p14="http://schemas.microsoft.com/office/powerpoint/2010/main" val="1642183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43465904-CB5A-E6DD-F57F-1062B9A1E88D}"/>
              </a:ext>
            </a:extLst>
          </p:cNvPr>
          <p:cNvPicPr>
            <a:picLocks noChangeAspect="1"/>
          </p:cNvPicPr>
          <p:nvPr/>
        </p:nvPicPr>
        <p:blipFill>
          <a:blip r:embed="rId2"/>
          <a:stretch>
            <a:fillRect/>
          </a:stretch>
        </p:blipFill>
        <p:spPr>
          <a:xfrm>
            <a:off x="5757863" y="3786187"/>
            <a:ext cx="5636419" cy="2650331"/>
          </a:xfrm>
          <a:prstGeom prst="rect">
            <a:avLst/>
          </a:prstGeom>
        </p:spPr>
      </p:pic>
      <p:pic>
        <p:nvPicPr>
          <p:cNvPr id="5" name="Εικόνα 4">
            <a:extLst>
              <a:ext uri="{FF2B5EF4-FFF2-40B4-BE49-F238E27FC236}">
                <a16:creationId xmlns:a16="http://schemas.microsoft.com/office/drawing/2014/main" id="{AB5742F2-895F-9D72-5A40-E2ADBD3E4A44}"/>
              </a:ext>
            </a:extLst>
          </p:cNvPr>
          <p:cNvPicPr>
            <a:picLocks noChangeAspect="1"/>
          </p:cNvPicPr>
          <p:nvPr/>
        </p:nvPicPr>
        <p:blipFill>
          <a:blip r:embed="rId3"/>
          <a:stretch>
            <a:fillRect/>
          </a:stretch>
        </p:blipFill>
        <p:spPr>
          <a:xfrm>
            <a:off x="5572125" y="357188"/>
            <a:ext cx="6179344" cy="3150393"/>
          </a:xfrm>
          <a:prstGeom prst="rect">
            <a:avLst/>
          </a:prstGeom>
        </p:spPr>
      </p:pic>
      <p:sp>
        <p:nvSpPr>
          <p:cNvPr id="2" name="TextBox 1">
            <a:extLst>
              <a:ext uri="{FF2B5EF4-FFF2-40B4-BE49-F238E27FC236}">
                <a16:creationId xmlns:a16="http://schemas.microsoft.com/office/drawing/2014/main" id="{46DF01CE-1F42-41D4-9420-76DFBFBEA63E}"/>
              </a:ext>
            </a:extLst>
          </p:cNvPr>
          <p:cNvSpPr txBox="1"/>
          <p:nvPr/>
        </p:nvSpPr>
        <p:spPr>
          <a:xfrm>
            <a:off x="599704" y="1846613"/>
            <a:ext cx="4536374" cy="3416320"/>
          </a:xfrm>
          <a:prstGeom prst="rect">
            <a:avLst/>
          </a:prstGeom>
          <a:noFill/>
        </p:spPr>
        <p:txBody>
          <a:bodyPr wrap="square" rtlCol="0">
            <a:spAutoFit/>
          </a:bodyPr>
          <a:lstStyle/>
          <a:p>
            <a:r>
              <a:rPr lang="en-US" dirty="0"/>
              <a:t>Afterwards, we create two main functions to achieve the plot of our datapoints in every question. The first one (</a:t>
            </a:r>
            <a:r>
              <a:rPr lang="en-US" dirty="0" err="1"/>
              <a:t>plot_on_boundary_display</a:t>
            </a:r>
            <a:r>
              <a:rPr lang="en-US" dirty="0"/>
              <a:t>), targets to split points into different colored decision boundaries and differentiate the symbolism of correctly and misclassified datapoints. The second one (</a:t>
            </a:r>
            <a:r>
              <a:rPr lang="en-US" dirty="0" err="1"/>
              <a:t>plot_model</a:t>
            </a:r>
            <a:r>
              <a:rPr lang="en-US" dirty="0"/>
              <a:t>), calculates the prediction of a model on the test data, plots the decision boundary and the distribution of the datapoints.</a:t>
            </a:r>
            <a:endParaRPr lang="el-GR" dirty="0"/>
          </a:p>
        </p:txBody>
      </p:sp>
    </p:spTree>
    <p:extLst>
      <p:ext uri="{BB962C8B-B14F-4D97-AF65-F5344CB8AC3E}">
        <p14:creationId xmlns:p14="http://schemas.microsoft.com/office/powerpoint/2010/main" val="261469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378A882A-3C3F-28CE-A1EC-131BCF541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167" y="434006"/>
            <a:ext cx="3460928" cy="1057275"/>
          </a:xfrm>
          <a:prstGeom prst="rect">
            <a:avLst/>
          </a:prstGeom>
        </p:spPr>
      </p:pic>
      <p:pic>
        <p:nvPicPr>
          <p:cNvPr id="8" name="Εικόνα 7" descr="Εικόνα που περιέχει κείμενο, στιγμιότυπο οθόνης, γραμματοσειρά&#10;&#10;Περιγραφή που δημιουργήθηκε αυτόματα">
            <a:extLst>
              <a:ext uri="{FF2B5EF4-FFF2-40B4-BE49-F238E27FC236}">
                <a16:creationId xmlns:a16="http://schemas.microsoft.com/office/drawing/2014/main" id="{CEB9A8DA-9398-A90B-DE9A-A0261802D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32" y="1949965"/>
            <a:ext cx="5569236" cy="3400424"/>
          </a:xfrm>
          <a:prstGeom prst="rect">
            <a:avLst/>
          </a:prstGeom>
        </p:spPr>
      </p:pic>
      <p:sp>
        <p:nvSpPr>
          <p:cNvPr id="3" name="TextBox 2">
            <a:extLst>
              <a:ext uri="{FF2B5EF4-FFF2-40B4-BE49-F238E27FC236}">
                <a16:creationId xmlns:a16="http://schemas.microsoft.com/office/drawing/2014/main" id="{02C3BCB0-C748-9146-159E-F10332BC4521}"/>
              </a:ext>
            </a:extLst>
          </p:cNvPr>
          <p:cNvSpPr txBox="1"/>
          <p:nvPr/>
        </p:nvSpPr>
        <p:spPr>
          <a:xfrm>
            <a:off x="238999" y="2285846"/>
            <a:ext cx="6054924" cy="3139321"/>
          </a:xfrm>
          <a:prstGeom prst="rect">
            <a:avLst/>
          </a:prstGeom>
          <a:noFill/>
        </p:spPr>
        <p:txBody>
          <a:bodyPr wrap="square" rtlCol="0">
            <a:spAutoFit/>
          </a:bodyPr>
          <a:lstStyle/>
          <a:p>
            <a:r>
              <a:rPr lang="en-US" dirty="0"/>
              <a:t>Those two last generally used function's goal is to turn all the required data into lists or check if they already are in the correct form. In more detail , the </a:t>
            </a:r>
            <a:r>
              <a:rPr lang="en-US" dirty="0" err="1"/>
              <a:t>turn_into_list</a:t>
            </a:r>
            <a:r>
              <a:rPr lang="en-US" dirty="0"/>
              <a:t> function takes an argument of a certain type and checks if it is a single value or a list of values. If we talk about a single value , it is transformed into a list of size 1, otherwise the argument is returned intact. The </a:t>
            </a:r>
            <a:r>
              <a:rPr lang="en-US" dirty="0" err="1"/>
              <a:t>make_args_list</a:t>
            </a:r>
            <a:r>
              <a:rPr lang="en-US" dirty="0"/>
              <a:t> , takes advantage of the previous function , to turn a whole list of arguments into individual lists , so as to make the iteration over all of them possible.</a:t>
            </a:r>
            <a:endParaRPr lang="el-GR" dirty="0"/>
          </a:p>
        </p:txBody>
      </p:sp>
    </p:spTree>
    <p:extLst>
      <p:ext uri="{BB962C8B-B14F-4D97-AF65-F5344CB8AC3E}">
        <p14:creationId xmlns:p14="http://schemas.microsoft.com/office/powerpoint/2010/main" val="213577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6F8051-0F58-1FDC-9289-86BA0AE0BF99}"/>
              </a:ext>
            </a:extLst>
          </p:cNvPr>
          <p:cNvSpPr>
            <a:spLocks noGrp="1"/>
          </p:cNvSpPr>
          <p:nvPr>
            <p:ph type="title"/>
          </p:nvPr>
        </p:nvSpPr>
        <p:spPr>
          <a:xfrm>
            <a:off x="1187533" y="912449"/>
            <a:ext cx="4025736" cy="878774"/>
          </a:xfrm>
        </p:spPr>
        <p:txBody>
          <a:bodyPr>
            <a:normAutofit fontScale="90000"/>
          </a:bodyPr>
          <a:lstStyle/>
          <a:p>
            <a:r>
              <a:rPr lang="en-US" dirty="0"/>
              <a:t>Question a</a:t>
            </a:r>
            <a:br>
              <a:rPr lang="en-US" dirty="0"/>
            </a:br>
            <a:r>
              <a:rPr lang="en-US" dirty="0"/>
              <a:t>bayes classifier</a:t>
            </a:r>
            <a:endParaRPr lang="el-GR" dirty="0"/>
          </a:p>
        </p:txBody>
      </p:sp>
      <p:pic>
        <p:nvPicPr>
          <p:cNvPr id="6" name="Εικόνα 5" descr="Εικόνα που περιέχει κείμενο, γραμματοσειρά, στιγμιότυπο οθόνης, άλγεβρα&#10;&#10;Περιγραφή που δημιουργήθηκε αυτόματα">
            <a:extLst>
              <a:ext uri="{FF2B5EF4-FFF2-40B4-BE49-F238E27FC236}">
                <a16:creationId xmlns:a16="http://schemas.microsoft.com/office/drawing/2014/main" id="{CA101802-194D-A170-22AC-64AEE6167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337" y="712814"/>
            <a:ext cx="6081144" cy="2404459"/>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25351FE-35C1-A68E-896D-614A69D3AF20}"/>
                  </a:ext>
                </a:extLst>
              </p:cNvPr>
              <p:cNvSpPr txBox="1"/>
              <p:nvPr/>
            </p:nvSpPr>
            <p:spPr>
              <a:xfrm>
                <a:off x="1010797" y="3342903"/>
                <a:ext cx="8121327" cy="2313069"/>
              </a:xfrm>
              <a:prstGeom prst="rect">
                <a:avLst/>
              </a:prstGeom>
              <a:noFill/>
            </p:spPr>
            <p:txBody>
              <a:bodyPr wrap="square" rtlCol="0">
                <a:spAutoFit/>
              </a:bodyPr>
              <a:lstStyle/>
              <a:p>
                <a:r>
                  <a:rPr lang="en-US" dirty="0"/>
                  <a:t>In this first question , we are asked to implement the Maximum Likelihood technique to create a Bayes Classifier. The first function we make , is the one that calculates the probabilities of the occurrence of each class , together with their natural logarithm , as the ML Theory demands : P =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e>
                        <m:r>
                          <a:rPr lang="el-GR" b="0" i="1" smtClean="0">
                            <a:latin typeface="Cambria Math" panose="02040503050406030204" pitchFamily="18" charset="0"/>
                          </a:rPr>
                          <m:t>𝜃</m:t>
                        </m:r>
                      </m:e>
                    </m:d>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l-GR" b="0" i="1" smtClean="0">
                            <a:latin typeface="Cambria Math" panose="02040503050406030204" pitchFamily="18" charset="0"/>
                          </a:rPr>
                          <m:t>|</m:t>
                        </m:r>
                        <m:r>
                          <a:rPr lang="el-GR" b="0" i="1" smtClean="0">
                            <a:latin typeface="Cambria Math" panose="02040503050406030204" pitchFamily="18" charset="0"/>
                          </a:rPr>
                          <m:t>𝜃</m:t>
                        </m:r>
                        <m:r>
                          <a:rPr lang="el-GR" b="0" i="1" smtClean="0">
                            <a:latin typeface="Cambria Math" panose="02040503050406030204" pitchFamily="18" charset="0"/>
                          </a:rPr>
                          <m:t>)</m:t>
                        </m:r>
                      </m:e>
                    </m:nary>
                  </m:oMath>
                </a14:m>
                <a:r>
                  <a:rPr lang="el-GR" dirty="0"/>
                  <a:t> </a:t>
                </a:r>
                <a:r>
                  <a:rPr lang="en-US" dirty="0"/>
                  <a:t>and </a:t>
                </a:r>
                <a:r>
                  <a:rPr lang="en-US" dirty="0" err="1"/>
                  <a:t>lnP</a:t>
                </a:r>
                <a:r>
                  <a:rPr lang="en-US" dirty="0"/>
                  <a:t> = </a:t>
                </a:r>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l-GR" b="0" i="1" smtClean="0">
                            <a:latin typeface="Cambria Math" panose="02040503050406030204" pitchFamily="18" charset="0"/>
                          </a:rPr>
                          <m:t>𝜃</m:t>
                        </m:r>
                      </m:e>
                    </m:d>
                    <m:r>
                      <a:rPr lang="el-GR"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m:t>
                        </m:r>
                        <m:r>
                          <m:rPr>
                            <m:brk m:alnAt="23"/>
                          </m:rPr>
                          <a:rPr lang="en-US" i="1">
                            <a:latin typeface="Cambria Math" panose="02040503050406030204" pitchFamily="18" charset="0"/>
                          </a:rPr>
                          <m:t>1</m:t>
                        </m:r>
                      </m:sub>
                      <m:sup>
                        <m:r>
                          <a:rPr lang="en-US" i="1">
                            <a:latin typeface="Cambria Math" panose="02040503050406030204" pitchFamily="18" charset="0"/>
                          </a:rPr>
                          <m:t>𝑁</m:t>
                        </m:r>
                      </m:sup>
                      <m:e>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l-GR" i="1">
                            <a:latin typeface="Cambria Math" panose="02040503050406030204" pitchFamily="18" charset="0"/>
                          </a:rPr>
                          <m:t>|</m:t>
                        </m:r>
                        <m:r>
                          <a:rPr lang="el-GR" i="1">
                            <a:latin typeface="Cambria Math" panose="02040503050406030204" pitchFamily="18" charset="0"/>
                          </a:rPr>
                          <m:t>𝜃</m:t>
                        </m:r>
                        <m:r>
                          <a:rPr lang="el-GR" i="1">
                            <a:latin typeface="Cambria Math" panose="02040503050406030204" pitchFamily="18" charset="0"/>
                          </a:rPr>
                          <m:t>)</m:t>
                        </m:r>
                      </m:e>
                    </m:nary>
                  </m:oMath>
                </a14:m>
                <a:r>
                  <a:rPr lang="en-US" dirty="0"/>
                  <a:t>.</a:t>
                </a:r>
              </a:p>
              <a:p>
                <a:endParaRPr lang="en-US" dirty="0"/>
              </a:p>
              <a:p>
                <a:r>
                  <a:rPr lang="en-US" dirty="0"/>
                  <a:t>Note : We have already divided our data into training and test sets in the introduction code. </a:t>
                </a:r>
              </a:p>
            </p:txBody>
          </p:sp>
        </mc:Choice>
        <mc:Fallback>
          <p:sp>
            <p:nvSpPr>
              <p:cNvPr id="9" name="TextBox 8">
                <a:extLst>
                  <a:ext uri="{FF2B5EF4-FFF2-40B4-BE49-F238E27FC236}">
                    <a16:creationId xmlns:a16="http://schemas.microsoft.com/office/drawing/2014/main" id="{925351FE-35C1-A68E-896D-614A69D3AF20}"/>
                  </a:ext>
                </a:extLst>
              </p:cNvPr>
              <p:cNvSpPr txBox="1">
                <a:spLocks noRot="1" noChangeAspect="1" noMove="1" noResize="1" noEditPoints="1" noAdjustHandles="1" noChangeArrowheads="1" noChangeShapeType="1" noTextEdit="1"/>
              </p:cNvSpPr>
              <p:nvPr/>
            </p:nvSpPr>
            <p:spPr>
              <a:xfrm>
                <a:off x="1010797" y="3342903"/>
                <a:ext cx="8121327" cy="2313069"/>
              </a:xfrm>
              <a:prstGeom prst="rect">
                <a:avLst/>
              </a:prstGeom>
              <a:blipFill>
                <a:blip r:embed="rId3"/>
                <a:stretch>
                  <a:fillRect l="-676" t="-1316" b="-2895"/>
                </a:stretch>
              </a:blipFill>
            </p:spPr>
            <p:txBody>
              <a:bodyPr/>
              <a:lstStyle/>
              <a:p>
                <a:r>
                  <a:rPr lang="el-GR">
                    <a:noFill/>
                  </a:rPr>
                  <a:t> </a:t>
                </a:r>
              </a:p>
            </p:txBody>
          </p:sp>
        </mc:Fallback>
      </mc:AlternateContent>
    </p:spTree>
    <p:extLst>
      <p:ext uri="{BB962C8B-B14F-4D97-AF65-F5344CB8AC3E}">
        <p14:creationId xmlns:p14="http://schemas.microsoft.com/office/powerpoint/2010/main" val="70181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Εικόνα 6" descr="Εικόνα που περιέχει κείμενο, στιγμιότυπο οθόνης, γραμματοσειρά, γραμμή&#10;&#10;Περιγραφή που δημιουργήθηκε αυτόματα">
            <a:extLst>
              <a:ext uri="{FF2B5EF4-FFF2-40B4-BE49-F238E27FC236}">
                <a16:creationId xmlns:a16="http://schemas.microsoft.com/office/drawing/2014/main" id="{0EB73284-5DE1-86EA-A546-BFAEF1866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688" y="1828800"/>
            <a:ext cx="6324925" cy="2022176"/>
          </a:xfrm>
          <a:prstGeom prst="rect">
            <a:avLst/>
          </a:prstGeom>
        </p:spPr>
      </p:pic>
      <p:sp>
        <p:nvSpPr>
          <p:cNvPr id="8" name="TextBox 7">
            <a:extLst>
              <a:ext uri="{FF2B5EF4-FFF2-40B4-BE49-F238E27FC236}">
                <a16:creationId xmlns:a16="http://schemas.microsoft.com/office/drawing/2014/main" id="{82A283AB-340F-C805-9E55-3138D50EC216}"/>
              </a:ext>
            </a:extLst>
          </p:cNvPr>
          <p:cNvSpPr txBox="1"/>
          <p:nvPr/>
        </p:nvSpPr>
        <p:spPr>
          <a:xfrm>
            <a:off x="439387" y="1828800"/>
            <a:ext cx="4174177" cy="2862322"/>
          </a:xfrm>
          <a:prstGeom prst="rect">
            <a:avLst/>
          </a:prstGeom>
          <a:noFill/>
        </p:spPr>
        <p:txBody>
          <a:bodyPr wrap="square" rtlCol="0">
            <a:spAutoFit/>
          </a:bodyPr>
          <a:lstStyle/>
          <a:p>
            <a:r>
              <a:rPr lang="en-US" dirty="0"/>
              <a:t>Subsequently , we create the </a:t>
            </a:r>
            <a:r>
              <a:rPr lang="en-US" dirty="0" err="1"/>
              <a:t>means_per_class</a:t>
            </a:r>
            <a:r>
              <a:rPr lang="en-US" dirty="0"/>
              <a:t> function , targeting the creation of a statistical board that contains the means of some valuable features. Each row of the returned matrix contains the mean of a feature for each class. On the other hand , each column consists of the means for all features of one class.</a:t>
            </a:r>
            <a:endParaRPr lang="el-GR" dirty="0"/>
          </a:p>
        </p:txBody>
      </p:sp>
    </p:spTree>
    <p:extLst>
      <p:ext uri="{BB962C8B-B14F-4D97-AF65-F5344CB8AC3E}">
        <p14:creationId xmlns:p14="http://schemas.microsoft.com/office/powerpoint/2010/main" val="4069479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Θέση κειμένου 3">
                <a:extLst>
                  <a:ext uri="{FF2B5EF4-FFF2-40B4-BE49-F238E27FC236}">
                    <a16:creationId xmlns:a16="http://schemas.microsoft.com/office/drawing/2014/main" id="{7DA5F990-E49B-3FDA-E3D6-60B7C5F1839B}"/>
                  </a:ext>
                </a:extLst>
              </p:cNvPr>
              <p:cNvSpPr>
                <a:spLocks noGrp="1"/>
              </p:cNvSpPr>
              <p:nvPr>
                <p:ph type="body" sz="half" idx="2"/>
              </p:nvPr>
            </p:nvSpPr>
            <p:spPr>
              <a:xfrm>
                <a:off x="1615043" y="2036617"/>
                <a:ext cx="8413668" cy="3046022"/>
              </a:xfrm>
            </p:spPr>
            <p:txBody>
              <a:bodyPr/>
              <a:lstStyle/>
              <a:p>
                <a:r>
                  <a:rPr lang="en-US" sz="1800" dirty="0"/>
                  <a:t>In more detail , in this question we are expected to create a Bayes Classifier for two different cases : 1) assuming that all classes have the same covariance table and 2) assuming that every class has a different covariance table.</a:t>
                </a:r>
              </a:p>
              <a:p>
                <a:r>
                  <a:rPr lang="en-US" sz="1800" dirty="0"/>
                  <a:t>As our theory indicates , taking into account that we are dealing with a normal distribution , the discriminant function</a:t>
                </a:r>
                <a:r>
                  <a:rPr lang="el-GR" sz="1800" dirty="0"/>
                  <a:t>’</a:t>
                </a:r>
                <a:r>
                  <a:rPr lang="en-US" sz="1800" dirty="0"/>
                  <a:t>s </a:t>
                </a:r>
                <a:r>
                  <a:rPr lang="el-GR" sz="1800" dirty="0"/>
                  <a:t>, </a:t>
                </a:r>
                <a:r>
                  <a:rPr lang="en-US" sz="1800" dirty="0"/>
                  <a:t>we are using to classify our data</a:t>
                </a:r>
                <a:r>
                  <a:rPr lang="el-GR" sz="1800" dirty="0"/>
                  <a:t> ,</a:t>
                </a:r>
                <a:r>
                  <a:rPr lang="en-US" sz="1800" dirty="0"/>
                  <a:t> general form is : </a:t>
                </a:r>
              </a:p>
              <a:p>
                <a:endParaRPr lang="en-US"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𝑔</m:t>
                          </m:r>
                        </m:e>
                        <m:sub>
                          <m:r>
                            <a:rPr lang="en-US" sz="1800" b="0" i="1" smtClean="0">
                              <a:latin typeface="Cambria Math" panose="02040503050406030204" pitchFamily="18" charset="0"/>
                            </a:rPr>
                            <m:t>𝑖</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p>
                        <m:sSupPr>
                          <m:ctrlPr>
                            <a:rPr lang="pt-BR" sz="1800" b="0" i="1" smtClean="0">
                              <a:latin typeface="Cambria Math" panose="02040503050406030204" pitchFamily="18" charset="0"/>
                            </a:rPr>
                          </m:ctrlPr>
                        </m:sSupPr>
                        <m:e>
                          <m:sSup>
                            <m:sSupPr>
                              <m:ctrlPr>
                                <a:rPr lang="pt-BR"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pt-BR" sz="1800" b="0" i="1" smtClean="0">
                                      <a:latin typeface="Cambria Math" panose="02040503050406030204" pitchFamily="18" charset="0"/>
                                    </a:rPr>
                                    <m:t>𝑥</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l-GR" sz="1800" b="0" i="1" smtClean="0">
                                          <a:latin typeface="Cambria Math" panose="02040503050406030204" pitchFamily="18" charset="0"/>
                                        </a:rPr>
                                        <m:t>𝜇</m:t>
                                      </m:r>
                                    </m:e>
                                    <m:sub>
                                      <m:r>
                                        <a:rPr lang="en-US" sz="1800" b="0" i="1" smtClean="0">
                                          <a:latin typeface="Cambria Math" panose="02040503050406030204" pitchFamily="18" charset="0"/>
                                        </a:rPr>
                                        <m:t>𝑖</m:t>
                                      </m:r>
                                    </m:sub>
                                  </m:sSub>
                                </m:e>
                              </m:d>
                            </m:e>
                            <m:sup>
                              <m:r>
                                <a:rPr lang="en-US" sz="1800" b="0" i="1" smtClean="0">
                                  <a:latin typeface="Cambria Math" panose="02040503050406030204" pitchFamily="18" charset="0"/>
                                </a:rPr>
                                <m:t>𝑡</m:t>
                              </m:r>
                            </m:sup>
                          </m:sSup>
                          <m:sSubSup>
                            <m:sSubSupPr>
                              <m:ctrlPr>
                                <a:rPr lang="pt-BR" sz="1800" b="0" i="1" smtClean="0">
                                  <a:latin typeface="Cambria Math" panose="02040503050406030204" pitchFamily="18" charset="0"/>
                                </a:rPr>
                              </m:ctrlPr>
                            </m:sSubSupPr>
                            <m:e>
                              <m:r>
                                <m:rPr>
                                  <m:sty m:val="p"/>
                                </m:rPr>
                                <a:rPr lang="el-GR" sz="1800" b="0" i="0" smtClean="0">
                                  <a:latin typeface="Cambria Math" panose="02040503050406030204" pitchFamily="18" charset="0"/>
                                </a:rPr>
                                <m:t>Σ</m:t>
                              </m:r>
                            </m:e>
                            <m:sub>
                              <m:r>
                                <a:rPr lang="en-US" sz="1800" b="0" i="1" smtClean="0">
                                  <a:latin typeface="Cambria Math" panose="02040503050406030204" pitchFamily="18" charset="0"/>
                                </a:rPr>
                                <m:t>𝑖</m:t>
                              </m:r>
                            </m:sub>
                            <m:sup>
                              <m:r>
                                <a:rPr lang="en-US" sz="1800" b="0" i="1" smtClean="0">
                                  <a:latin typeface="Cambria Math" panose="02040503050406030204" pitchFamily="18" charset="0"/>
                                </a:rPr>
                                <m:t>−1</m:t>
                              </m:r>
                            </m:sup>
                          </m:sSub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l-GR" sz="1800" b="0" i="1" smtClean="0">
                                      <a:latin typeface="Cambria Math" panose="02040503050406030204" pitchFamily="18" charset="0"/>
                                    </a:rPr>
                                    <m:t>𝜇</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𝑑</m:t>
                              </m:r>
                            </m:num>
                            <m:den>
                              <m:r>
                                <a:rPr lang="en-US" sz="1800" b="0" i="1" smtClean="0">
                                  <a:latin typeface="Cambria Math" panose="02040503050406030204" pitchFamily="18" charset="0"/>
                                </a:rPr>
                                <m:t>2</m:t>
                              </m:r>
                            </m:den>
                          </m:f>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ln</m:t>
                              </m:r>
                            </m:fName>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
                                    <a:rPr lang="el-GR" sz="1800" b="0" i="1" smtClean="0">
                                      <a:latin typeface="Cambria Math" panose="02040503050406030204" pitchFamily="18" charset="0"/>
                                    </a:rPr>
                                    <m:t>𝜋</m:t>
                                  </m:r>
                                </m:e>
                              </m:d>
                            </m:e>
                          </m:func>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𝑙𝑛</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m:rPr>
                                      <m:sty m:val="p"/>
                                    </m:rPr>
                                    <a:rPr lang="el-GR" sz="1800" b="0" i="0" smtClean="0">
                                      <a:latin typeface="Cambria Math" panose="02040503050406030204" pitchFamily="18" charset="0"/>
                                    </a:rPr>
                                    <m:t>Σ</m:t>
                                  </m:r>
                                </m:e>
                                <m:sub>
                                  <m:r>
                                    <a:rPr lang="en-US" sz="1800" b="0" i="1" smtClean="0">
                                      <a:latin typeface="Cambria Math" panose="02040503050406030204" pitchFamily="18" charset="0"/>
                                    </a:rPr>
                                    <m:t>𝑖</m:t>
                                  </m:r>
                                </m:sub>
                              </m:sSub>
                            </m:e>
                          </m:d>
                          <m:r>
                            <a:rPr lang="el-GR" sz="1800" b="0" i="1" smtClean="0">
                              <a:latin typeface="Cambria Math" panose="02040503050406030204" pitchFamily="18" charset="0"/>
                            </a:rPr>
                            <m:t>+</m:t>
                          </m:r>
                          <m:r>
                            <a:rPr lang="en-US" sz="1800" b="0" i="1" smtClean="0">
                              <a:latin typeface="Cambria Math" panose="02040503050406030204" pitchFamily="18" charset="0"/>
                            </a:rPr>
                            <m:t>𝑙𝑛𝑃</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l-GR" sz="1800" b="0" i="1" smtClean="0">
                                      <a:latin typeface="Cambria Math" panose="02040503050406030204" pitchFamily="18" charset="0"/>
                                    </a:rPr>
                                    <m:t>𝜔</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 </m:t>
                          </m:r>
                        </m:e>
                        <m:sup/>
                      </m:sSup>
                    </m:oMath>
                  </m:oMathPara>
                </a14:m>
                <a:endParaRPr lang="en-US" sz="1800" dirty="0"/>
              </a:p>
              <a:p>
                <a:endParaRPr lang="en-US" dirty="0"/>
              </a:p>
            </p:txBody>
          </p:sp>
        </mc:Choice>
        <mc:Fallback>
          <p:sp>
            <p:nvSpPr>
              <p:cNvPr id="4" name="Θέση κειμένου 3">
                <a:extLst>
                  <a:ext uri="{FF2B5EF4-FFF2-40B4-BE49-F238E27FC236}">
                    <a16:creationId xmlns:a16="http://schemas.microsoft.com/office/drawing/2014/main" id="{7DA5F990-E49B-3FDA-E3D6-60B7C5F1839B}"/>
                  </a:ext>
                </a:extLst>
              </p:cNvPr>
              <p:cNvSpPr>
                <a:spLocks noGrp="1" noRot="1" noChangeAspect="1" noMove="1" noResize="1" noEditPoints="1" noAdjustHandles="1" noChangeArrowheads="1" noChangeShapeType="1" noTextEdit="1"/>
              </p:cNvSpPr>
              <p:nvPr>
                <p:ph type="body" sz="half" idx="2"/>
              </p:nvPr>
            </p:nvSpPr>
            <p:spPr>
              <a:xfrm>
                <a:off x="1615043" y="2036617"/>
                <a:ext cx="8413668" cy="3046022"/>
              </a:xfrm>
              <a:blipFill>
                <a:blip r:embed="rId2"/>
                <a:stretch>
                  <a:fillRect l="-652" t="-2000"/>
                </a:stretch>
              </a:blipFill>
            </p:spPr>
            <p:txBody>
              <a:bodyPr/>
              <a:lstStyle/>
              <a:p>
                <a:r>
                  <a:rPr lang="el-GR">
                    <a:noFill/>
                  </a:rPr>
                  <a:t> </a:t>
                </a:r>
              </a:p>
            </p:txBody>
          </p:sp>
        </mc:Fallback>
      </mc:AlternateContent>
    </p:spTree>
    <p:extLst>
      <p:ext uri="{BB962C8B-B14F-4D97-AF65-F5344CB8AC3E}">
        <p14:creationId xmlns:p14="http://schemas.microsoft.com/office/powerpoint/2010/main" val="1572463604"/>
      </p:ext>
    </p:extLst>
  </p:cSld>
  <p:clrMapOvr>
    <a:masterClrMapping/>
  </p:clrMapOvr>
</p:sld>
</file>

<file path=ppt/theme/theme1.xml><?xml version="1.0" encoding="utf-8"?>
<a:theme xmlns:a="http://schemas.openxmlformats.org/drawingml/2006/main" name="ΙΧΝΟΣ ΑΤΜΟΥ">
  <a:themeElements>
    <a:clrScheme name="ΙΧΝΟΣ ΑΤΜΟΥ">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ΙΧΝΟΣ ΑΤΜΟΥ">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ΙΧΝΟΣ ΑΤΜΟΥ">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TM04033937[[fn=ΙΧΝΟΣ ΑΤΜΟΥ]]</Template>
  <TotalTime>1817</TotalTime>
  <Words>2920</Words>
  <Application>Microsoft Office PowerPoint</Application>
  <PresentationFormat>Ευρεία οθόνη</PresentationFormat>
  <Paragraphs>97</Paragraphs>
  <Slides>39</Slides>
  <Notes>0</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39</vt:i4>
      </vt:variant>
    </vt:vector>
  </HeadingPairs>
  <TitlesOfParts>
    <vt:vector size="44" baseType="lpstr">
      <vt:lpstr>Arial</vt:lpstr>
      <vt:lpstr>Calibri</vt:lpstr>
      <vt:lpstr>Cambria Math</vt:lpstr>
      <vt:lpstr>Century Gothic</vt:lpstr>
      <vt:lpstr>ΙΧΝΟΣ ΑΤΜΟΥ</vt:lpstr>
      <vt:lpstr>Pattern Recognition Assignment</vt:lpstr>
      <vt:lpstr>Introduction and libraries</vt:lpstr>
      <vt:lpstr>Παρουσίαση του PowerPoint</vt:lpstr>
      <vt:lpstr>Generally used functions</vt:lpstr>
      <vt:lpstr>Παρουσίαση του PowerPoint</vt:lpstr>
      <vt:lpstr>Παρουσίαση του PowerPoint</vt:lpstr>
      <vt:lpstr>Question a bayes classifier</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Same covariance</vt:lpstr>
      <vt:lpstr>Different covariances</vt:lpstr>
      <vt:lpstr>Results and conclusion</vt:lpstr>
      <vt:lpstr>Question b k-Nn classifier for I = (1 … 10)</vt:lpstr>
      <vt:lpstr>  best vs worst classifier</vt:lpstr>
      <vt:lpstr>           performance plateau</vt:lpstr>
      <vt:lpstr>Question c linear SVm classifier</vt:lpstr>
      <vt:lpstr>Παρουσίαση του PowerPoint</vt:lpstr>
      <vt:lpstr>RBF KERNEL SVM CLASSIFIER</vt:lpstr>
      <vt:lpstr>Παρουσίαση του PowerPoint</vt:lpstr>
      <vt:lpstr>Παρουσίαση του PowerPoint</vt:lpstr>
      <vt:lpstr>Results</vt:lpstr>
      <vt:lpstr>Question d custom classifier</vt:lpstr>
      <vt:lpstr>Παρουσίαση του PowerPoint</vt:lpstr>
      <vt:lpstr>Παρουσίαση του PowerPoint</vt:lpstr>
      <vt:lpstr>Pca testing</vt:lpstr>
      <vt:lpstr>Scaling testing</vt:lpstr>
      <vt:lpstr>Mlp testing</vt:lpstr>
      <vt:lpstr>Παρουσίαση του PowerPoint</vt:lpstr>
      <vt:lpstr>Παρουσίαση του PowerPoint</vt:lpstr>
      <vt:lpstr>K neigbors classifier testing</vt:lpstr>
      <vt:lpstr>Svm testing</vt:lpstr>
      <vt:lpstr>Resample testing</vt:lpstr>
      <vt:lpstr>results</vt:lpstr>
      <vt:lpstr>Παρουσίαση του PowerPoint</vt:lpstr>
      <vt:lpstr>Παρουσίαση του PowerPoint</vt:lpstr>
      <vt:lpstr>Thank you so much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Recognition Assignment</dc:title>
  <dc:creator>Konstantinos Kalamaras</dc:creator>
  <cp:lastModifiedBy>Kostas Kalamaras</cp:lastModifiedBy>
  <cp:revision>56</cp:revision>
  <dcterms:created xsi:type="dcterms:W3CDTF">2023-12-17T16:19:21Z</dcterms:created>
  <dcterms:modified xsi:type="dcterms:W3CDTF">2024-01-05T01:07:36Z</dcterms:modified>
</cp:coreProperties>
</file>